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media/image111.png" ContentType="image/png"/>
  <Override PartName="/ppt/media/image110.png" ContentType="image/png"/>
  <Override PartName="/ppt/media/image108.png" ContentType="image/png"/>
  <Override PartName="/ppt/media/image107.png" ContentType="image/png"/>
  <Override PartName="/ppt/media/image106.png" ContentType="image/png"/>
  <Override PartName="/ppt/media/image105.png" ContentType="image/png"/>
  <Override PartName="/ppt/media/image104.png" ContentType="image/png"/>
  <Override PartName="/ppt/media/image99.png" ContentType="image/png"/>
  <Override PartName="/ppt/media/image103.png" ContentType="image/png"/>
  <Override PartName="/ppt/media/image98.png" ContentType="image/png"/>
  <Override PartName="/ppt/media/image102.png" ContentType="image/png"/>
  <Override PartName="/ppt/media/image97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109.png" ContentType="image/png"/>
  <Override PartName="/ppt/media/image40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89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58.png" ContentType="image/png"/>
  <Override PartName="/ppt/media/image34.png" ContentType="image/png"/>
  <Override PartName="/ppt/media/image14.png" ContentType="image/png"/>
  <Override PartName="/ppt/media/image35.png" ContentType="image/png"/>
  <Override PartName="/ppt/media/image88.png" ContentType="image/png"/>
  <Override PartName="/ppt/media/image39.png" ContentType="image/png"/>
  <Override PartName="/ppt/media/image4.png" ContentType="image/png"/>
  <Override PartName="/ppt/media/image54.png" ContentType="image/png"/>
  <Override PartName="/ppt/media/image38.png" ContentType="image/png"/>
  <Override PartName="/ppt/media/image3.png" ContentType="image/png"/>
  <Override PartName="/ppt/media/image53.png" ContentType="image/png"/>
  <Override PartName="/ppt/media/image37.png" ContentType="image/png"/>
  <Override PartName="/ppt/media/image2.png" ContentType="image/png"/>
  <Override PartName="/ppt/media/image52.png" ContentType="image/png"/>
  <Override PartName="/ppt/media/image57.png" ContentType="image/png"/>
  <Override PartName="/ppt/media/image22.png" ContentType="image/png"/>
  <Override PartName="/ppt/media/image36.png" ContentType="image/png"/>
  <Override PartName="/ppt/media/image1.png" ContentType="image/png"/>
  <Override PartName="/ppt/media/image51.png" ContentType="image/png"/>
  <Override PartName="/ppt/media/image56.png" ContentType="image/png"/>
  <Override PartName="/ppt/media/image21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5.png" ContentType="image/png"/>
  <Override PartName="/ppt/media/image16.png" ContentType="image/png"/>
  <Override PartName="/ppt/media/image6.png" ContentType="image/png"/>
  <Override PartName="/ppt/media/image91.png" ContentType="image/png"/>
  <Override PartName="/ppt/media/image17.png" ContentType="image/png"/>
  <Override PartName="/ppt/media/image7.png" ContentType="image/png"/>
  <Override PartName="/ppt/media/image92.png" ContentType="image/png"/>
  <Override PartName="/ppt/media/image18.png" ContentType="image/png"/>
  <Override PartName="/ppt/media/image8.png" ContentType="image/png"/>
  <Override PartName="/ppt/media/image93.png" ContentType="image/png"/>
  <Override PartName="/ppt/media/image19.png" ContentType="image/png"/>
  <Override PartName="/ppt/media/image94.png" ContentType="image/png"/>
  <Override PartName="/ppt/media/image90.png" ContentType="image/png"/>
  <Override PartName="/ppt/media/image5.png" ContentType="image/png"/>
  <Override PartName="/ppt/media/image55.png" ContentType="image/png"/>
  <Override PartName="/ppt/media/image20.png" ContentType="image/png"/>
  <Override PartName="/ppt/media/image79.png" ContentType="image/png"/>
  <Override PartName="/ppt/media/image47.png" ContentType="image/png"/>
  <Override PartName="/ppt/media/image48.png" ContentType="image/png"/>
  <Override PartName="/ppt/media/image49.png" ContentType="image/png"/>
  <Override PartName="/ppt/media/image50.png" ContentType="image/png"/>
  <Override PartName="/ppt/media/image59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80.png" ContentType="image/png"/>
  <Override PartName="/ppt/media/image9.jpeg" ContentType="image/jpe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10.jpeg" ContentType="image/jpeg"/>
  <Override PartName="/ppt/media/image86.png" ContentType="image/png"/>
  <Override PartName="/ppt/media/image87.png" ContentType="image/png"/>
  <Override PartName="/ppt/media/image100.png" ContentType="image/png"/>
  <Override PartName="/ppt/media/image95.png" ContentType="image/png"/>
  <Override PartName="/ppt/media/image101.png" ContentType="image/png"/>
  <Override PartName="/ppt/media/image96.png" ContentType="image/png"/>
  <Override PartName="/ppt/slides/slide108.xml" ContentType="application/vnd.openxmlformats-officedocument.presentationml.slide+xml"/>
  <Override PartName="/ppt/slides/slide107.xml" ContentType="application/vnd.openxmlformats-officedocument.presentationml.slide+xml"/>
  <Override PartName="/ppt/slides/slide106.xml" ContentType="application/vnd.openxmlformats-officedocument.presentationml.slide+xml"/>
  <Override PartName="/ppt/slides/slide105.xml" ContentType="application/vnd.openxmlformats-officedocument.presentationml.slide+xml"/>
  <Override PartName="/ppt/slides/slide99.xml" ContentType="application/vnd.openxmlformats-officedocument.presentationml.slide+xml"/>
  <Override PartName="/ppt/slides/slide98.xml" ContentType="application/vnd.openxmlformats-officedocument.presentationml.slide+xml"/>
  <Override PartName="/ppt/slides/slide9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89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55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_rels/slide104.xml.rels" ContentType="application/vnd.openxmlformats-package.relationships+xml"/>
  <Override PartName="/ppt/slides/_rels/slide46.xml.rels" ContentType="application/vnd.openxmlformats-package.relationships+xml"/>
  <Override PartName="/ppt/slides/_rels/slide43.xml.rels" ContentType="application/vnd.openxmlformats-package.relationships+xml"/>
  <Override PartName="/ppt/slides/_rels/slide99.xml.rels" ContentType="application/vnd.openxmlformats-package.relationships+xml"/>
  <Override PartName="/ppt/slides/_rels/slide42.xml.rels" ContentType="application/vnd.openxmlformats-package.relationships+xml"/>
  <Override PartName="/ppt/slides/_rels/slide98.xml.rels" ContentType="application/vnd.openxmlformats-package.relationships+xml"/>
  <Override PartName="/ppt/slides/_rels/slide41.xml.rels" ContentType="application/vnd.openxmlformats-package.relationships+xml"/>
  <Override PartName="/ppt/slides/_rels/slide97.xml.rels" ContentType="application/vnd.openxmlformats-package.relationships+xml"/>
  <Override PartName="/ppt/slides/_rels/slide40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95.xml.rels" ContentType="application/vnd.openxmlformats-package.relationships+xml"/>
  <Override PartName="/ppt/slides/_rels/slide36.xml.rels" ContentType="application/vnd.openxmlformats-package.relationships+xml"/>
  <Override PartName="/ppt/slides/_rels/slide94.xml.rels" ContentType="application/vnd.openxmlformats-package.relationships+xml"/>
  <Override PartName="/ppt/slides/_rels/slide35.xml.rels" ContentType="application/vnd.openxmlformats-package.relationships+xml"/>
  <Override PartName="/ppt/slides/_rels/slide93.xml.rels" ContentType="application/vnd.openxmlformats-package.relationships+xml"/>
  <Override PartName="/ppt/slides/_rels/slide77.xml.rels" ContentType="application/vnd.openxmlformats-package.relationships+xml"/>
  <Override PartName="/ppt/slides/_rels/slide34.xml.rels" ContentType="application/vnd.openxmlformats-package.relationships+xml"/>
  <Override PartName="/ppt/slides/_rels/slide92.xml.rels" ContentType="application/vnd.openxmlformats-package.relationships+xml"/>
  <Override PartName="/ppt/slides/_rels/slide91.xml.rels" ContentType="application/vnd.openxmlformats-package.relationships+xml"/>
  <Override PartName="/ppt/slides/_rels/slide26.xml.rels" ContentType="application/vnd.openxmlformats-package.relationships+xml"/>
  <Override PartName="/ppt/slides/_rels/slide58.xml.rels" ContentType="application/vnd.openxmlformats-package.relationships+xml"/>
  <Override PartName="/ppt/slides/_rels/slide100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_rels/slide17.xml.rels" ContentType="application/vnd.openxmlformats-package.relationships+xml"/>
  <Override PartName="/ppt/slides/_rels/slide86.xml.rels" ContentType="application/vnd.openxmlformats-package.relationships+xml"/>
  <Override PartName="/ppt/slides/_rels/slide24.xml.rels" ContentType="application/vnd.openxmlformats-package.relationships+xml"/>
  <Override PartName="/ppt/slides/_rels/slide82.xml.rels" ContentType="application/vnd.openxmlformats-package.relationships+xml"/>
  <Override PartName="/ppt/slides/_rels/slide45.xml.rels" ContentType="application/vnd.openxmlformats-package.relationships+xml"/>
  <Override PartName="/ppt/slides/_rels/slide2.xml.rels" ContentType="application/vnd.openxmlformats-package.relationships+xml"/>
  <Override PartName="/ppt/slides/_rels/slide85.xml.rels" ContentType="application/vnd.openxmlformats-package.relationships+xml"/>
  <Override PartName="/ppt/slides/_rels/slide23.xml.rels" ContentType="application/vnd.openxmlformats-package.relationships+xml"/>
  <Override PartName="/ppt/slides/_rels/slide81.xml.rels" ContentType="application/vnd.openxmlformats-package.relationships+xml"/>
  <Override PartName="/ppt/slides/_rels/slide44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84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51.xml.rels" ContentType="application/vnd.openxmlformats-package.relationships+xml"/>
  <Override PartName="/ppt/slides/_rels/slide25.xml.rels" ContentType="application/vnd.openxmlformats-package.relationships+xml"/>
  <Override PartName="/ppt/slides/_rels/slide101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68.xml.rels" ContentType="application/vnd.openxmlformats-package.relationships+xml"/>
  <Override PartName="/ppt/slides/_rels/slide102.xml.rels" ContentType="application/vnd.openxmlformats-package.relationships+xml"/>
  <Override PartName="/ppt/slides/_rels/slide12.xml.rels" ContentType="application/vnd.openxmlformats-package.relationships+xml"/>
  <Override PartName="/ppt/slides/_rels/slide70.xml.rels" ContentType="application/vnd.openxmlformats-package.relationships+xml"/>
  <Override PartName="/ppt/slides/_rels/slide33.xml.rels" ContentType="application/vnd.openxmlformats-package.relationships+xml"/>
  <Override PartName="/ppt/slides/_rels/slide19.xml.rels" ContentType="application/vnd.openxmlformats-package.relationships+xml"/>
  <Override PartName="/ppt/slides/_rels/slide39.xml.rels" ContentType="application/vnd.openxmlformats-package.relationships+xml"/>
  <Override PartName="/ppt/slides/_rels/slide90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50.xml.rels" ContentType="application/vnd.openxmlformats-package.relationships+xml"/>
  <Override PartName="/ppt/slides/_rels/slide83.xml.rels" ContentType="application/vnd.openxmlformats-package.relationships+xml"/>
  <Override PartName="/ppt/slides/_rels/slide69.xml.rels" ContentType="application/vnd.openxmlformats-package.relationships+xml"/>
  <Override PartName="/ppt/slides/_rels/slide103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80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10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105.xml.rels" ContentType="application/vnd.openxmlformats-package.relationships+xml"/>
  <Override PartName="/ppt/slides/_rels/slide52.xml.rels" ContentType="application/vnd.openxmlformats-package.relationships+xml"/>
  <Override PartName="/ppt/slides/_rels/slide106.xml.rels" ContentType="application/vnd.openxmlformats-package.relationships+xml"/>
  <Override PartName="/ppt/slides/_rels/slide53.xml.rels" ContentType="application/vnd.openxmlformats-package.relationships+xml"/>
  <Override PartName="/ppt/slides/_rels/slide107.xml.rels" ContentType="application/vnd.openxmlformats-package.relationships+xml"/>
  <Override PartName="/ppt/slides/_rels/slide54.xml.rels" ContentType="application/vnd.openxmlformats-package.relationships+xml"/>
  <Override PartName="/ppt/slides/_rels/slide108.xml.rels" ContentType="application/vnd.openxmlformats-package.relationships+xml"/>
  <Override PartName="/ppt/slides/_rels/slide55.xml.rels" ContentType="application/vnd.openxmlformats-package.relationships+xml"/>
  <Override PartName="/ppt/slides/_rels/slide109.xml.rels" ContentType="application/vnd.openxmlformats-package.relationships+xml"/>
  <Override PartName="/ppt/slides/_rels/slide56.xml.rels" ContentType="application/vnd.openxmlformats-package.relationships+xml"/>
  <Override PartName="/ppt/slides/_rels/slide59.xml.rels" ContentType="application/vnd.openxmlformats-package.relationships+xml"/>
  <Override PartName="/ppt/slides/_rels/slide3.xml.rels" ContentType="application/vnd.openxmlformats-package.relationships+xml"/>
  <Override PartName="/ppt/slides/_rels/slide60.xml.rels" ContentType="application/vnd.openxmlformats-package.relationships+xml"/>
  <Override PartName="/ppt/slides/_rels/slide79.xml.rels" ContentType="application/vnd.openxmlformats-package.relationships+xml"/>
  <Override PartName="/ppt/slides/_rels/slide61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96.xml.rels" ContentType="application/vnd.openxmlformats-package.relationships+xml"/>
  <Override PartName="/ppt/slides/_rels/slide8.xml.rels" ContentType="application/vnd.openxmlformats-package.relationships+xml"/>
  <Override PartName="/ppt/slides/_rels/slide65.xml.rels" ContentType="application/vnd.openxmlformats-package.relationships+xml"/>
  <Override PartName="/ppt/slides/_rels/slide9.xml.rels" ContentType="application/vnd.openxmlformats-package.relationships+xml"/>
  <Override PartName="/ppt/slides/_rels/slide66.xml.rels" ContentType="application/vnd.openxmlformats-package.relationships+xml"/>
  <Override PartName="/ppt/slides/_rels/slide67.xml.rels" ContentType="application/vnd.openxmlformats-package.relationships+xml"/>
  <Override PartName="/ppt/slides/_rels/slide57.xml.rels" ContentType="application/vnd.openxmlformats-package.relationships+xml"/>
  <Override PartName="/ppt/slides/_rels/slide71.xml.rels" ContentType="application/vnd.openxmlformats-package.relationships+xml"/>
  <Override PartName="/ppt/slides/_rels/slide72.xml.rels" ContentType="application/vnd.openxmlformats-package.relationships+xml"/>
  <Override PartName="/ppt/slides/_rels/slide73.xml.rels" ContentType="application/vnd.openxmlformats-package.relationships+xml"/>
  <Override PartName="/ppt/slides/_rels/slide74.xml.rels" ContentType="application/vnd.openxmlformats-package.relationships+xml"/>
  <Override PartName="/ppt/slides/_rels/slide75.xml.rels" ContentType="application/vnd.openxmlformats-package.relationships+xml"/>
  <Override PartName="/ppt/slides/_rels/slide76.xml.rels" ContentType="application/vnd.openxmlformats-package.relationships+xml"/>
  <Override PartName="/ppt/slides/_rels/slide78.xml.rels" ContentType="application/vnd.openxmlformats-package.relationships+xml"/>
  <Override PartName="/ppt/slides/_rels/slide30.xml.rels" ContentType="application/vnd.openxmlformats-package.relationships+xml"/>
  <Override PartName="/ppt/slides/_rels/slide87.xml.rels" ContentType="application/vnd.openxmlformats-package.relationships+xml"/>
  <Override PartName="/ppt/slides/_rels/slide31.xml.rels" ContentType="application/vnd.openxmlformats-package.relationships+xml"/>
  <Override PartName="/ppt/slides/_rels/slide88.xml.rels" ContentType="application/vnd.openxmlformats-package.relationships+xml"/>
  <Override PartName="/ppt/slides/_rels/slide32.xml.rels" ContentType="application/vnd.openxmlformats-package.relationships+xml"/>
  <Override PartName="/ppt/slides/_rels/slide89.xml.rels" ContentType="application/vnd.openxmlformats-package.relationships+xml"/>
  <Override PartName="/ppt/slides/slide6.xml" ContentType="application/vnd.openxmlformats-officedocument.presentationml.slide+xml"/>
  <Override PartName="/ppt/slides/slide54.xml" ContentType="application/vnd.openxmlformats-officedocument.presentationml.slide+xml"/>
  <Override PartName="/ppt/slides/slide20.xml" ContentType="application/vnd.openxmlformats-officedocument.presentationml.slide+xml"/>
  <Override PartName="/ppt/slides/slide79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5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5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51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50.xml" ContentType="application/vnd.openxmlformats-officedocument.presentationml.slide+xml"/>
  <Override PartName="/ppt/slides/slide8.xml" ContentType="application/vnd.openxmlformats-officedocument.presentationml.slide+xml"/>
  <Override PartName="/ppt/slides/slide56.xml" ContentType="application/vnd.openxmlformats-officedocument.presentationml.slide+xml"/>
  <Override PartName="/ppt/slides/slide109.xml" ContentType="application/vnd.openxmlformats-officedocument.presentationml.slide+xml"/>
  <Override PartName="/ppt/slides/slide10.xml" ContentType="application/vnd.openxmlformats-officedocument.presentationml.slide+xml"/>
  <Override PartName="/ppt/slides/slide104.xml" ContentType="application/vnd.openxmlformats-officedocument.presentationml.slide+xml"/>
  <Override PartName="/ppt/slides/slide69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94.xml" ContentType="application/vnd.openxmlformats-officedocument.presentationml.slide+xml"/>
  <Override PartName="/ppt/slides/slide9.xml" ContentType="application/vnd.openxmlformats-officedocument.presentationml.slide+xml"/>
  <Override PartName="/ppt/slides/slide57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90.xml" ContentType="application/vnd.openxmlformats-officedocument.presentationml.slide+xml"/>
  <Override PartName="/ppt/slides/slide16.xml" ContentType="application/vnd.openxmlformats-officedocument.presentationml.slide+xml"/>
  <Override PartName="/ppt/slides/slide91.xml" ContentType="application/vnd.openxmlformats-officedocument.presentationml.slide+xml"/>
  <Override PartName="/ppt/slides/slide17.xml" ContentType="application/vnd.openxmlformats-officedocument.presentationml.slide+xml"/>
  <Override PartName="/ppt/slides/slide92.xml" ContentType="application/vnd.openxmlformats-officedocument.presentationml.slide+xml"/>
  <Override PartName="/ppt/slides/slide18.xml" ContentType="application/vnd.openxmlformats-officedocument.presentationml.slide+xml"/>
  <Override PartName="/ppt/slides/slide93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100.xml" ContentType="application/vnd.openxmlformats-officedocument.presentationml.slide+xml"/>
  <Override PartName="/ppt/slides/slide65.xml" ContentType="application/vnd.openxmlformats-officedocument.presentationml.slide+xml"/>
  <Override PartName="/ppt/slides/slide101.xml" ContentType="application/vnd.openxmlformats-officedocument.presentationml.slide+xml"/>
  <Override PartName="/ppt/slides/slide66.xml" ContentType="application/vnd.openxmlformats-officedocument.presentationml.slide+xml"/>
  <Override PartName="/ppt/slides/slide102.xml" ContentType="application/vnd.openxmlformats-officedocument.presentationml.slide+xml"/>
  <Override PartName="/ppt/slides/slide67.xml" ContentType="application/vnd.openxmlformats-officedocument.presentationml.slide+xml"/>
  <Override PartName="/ppt/slides/slide103.xml" ContentType="application/vnd.openxmlformats-officedocument.presentationml.slide+xml"/>
  <Override PartName="/ppt/slides/slide68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110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  <p:sldId id="363" r:id="rId111"/>
    <p:sldId id="364" r:id="rId112"/>
    <p:sldId id="365" r:id="rId113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80" Type="http://schemas.openxmlformats.org/officeDocument/2006/relationships/slide" Target="slides/slide77.xml"/><Relationship Id="rId81" Type="http://schemas.openxmlformats.org/officeDocument/2006/relationships/slide" Target="slides/slide78.xml"/><Relationship Id="rId82" Type="http://schemas.openxmlformats.org/officeDocument/2006/relationships/slide" Target="slides/slide79.xml"/><Relationship Id="rId83" Type="http://schemas.openxmlformats.org/officeDocument/2006/relationships/slide" Target="slides/slide80.xml"/><Relationship Id="rId84" Type="http://schemas.openxmlformats.org/officeDocument/2006/relationships/slide" Target="slides/slide81.xml"/><Relationship Id="rId85" Type="http://schemas.openxmlformats.org/officeDocument/2006/relationships/slide" Target="slides/slide82.xml"/><Relationship Id="rId86" Type="http://schemas.openxmlformats.org/officeDocument/2006/relationships/slide" Target="slides/slide83.xml"/><Relationship Id="rId87" Type="http://schemas.openxmlformats.org/officeDocument/2006/relationships/slide" Target="slides/slide84.xml"/><Relationship Id="rId88" Type="http://schemas.openxmlformats.org/officeDocument/2006/relationships/slide" Target="slides/slide85.xml"/><Relationship Id="rId89" Type="http://schemas.openxmlformats.org/officeDocument/2006/relationships/slide" Target="slides/slide86.xml"/><Relationship Id="rId90" Type="http://schemas.openxmlformats.org/officeDocument/2006/relationships/slide" Target="slides/slide87.xml"/><Relationship Id="rId91" Type="http://schemas.openxmlformats.org/officeDocument/2006/relationships/slide" Target="slides/slide88.xml"/><Relationship Id="rId92" Type="http://schemas.openxmlformats.org/officeDocument/2006/relationships/slide" Target="slides/slide89.xml"/><Relationship Id="rId93" Type="http://schemas.openxmlformats.org/officeDocument/2006/relationships/slide" Target="slides/slide90.xml"/><Relationship Id="rId94" Type="http://schemas.openxmlformats.org/officeDocument/2006/relationships/slide" Target="slides/slide91.xml"/><Relationship Id="rId95" Type="http://schemas.openxmlformats.org/officeDocument/2006/relationships/slide" Target="slides/slide92.xml"/><Relationship Id="rId96" Type="http://schemas.openxmlformats.org/officeDocument/2006/relationships/slide" Target="slides/slide93.xml"/><Relationship Id="rId97" Type="http://schemas.openxmlformats.org/officeDocument/2006/relationships/slide" Target="slides/slide94.xml"/><Relationship Id="rId98" Type="http://schemas.openxmlformats.org/officeDocument/2006/relationships/slide" Target="slides/slide95.xml"/><Relationship Id="rId99" Type="http://schemas.openxmlformats.org/officeDocument/2006/relationships/slide" Target="slides/slide96.xml"/><Relationship Id="rId100" Type="http://schemas.openxmlformats.org/officeDocument/2006/relationships/slide" Target="slides/slide97.xml"/><Relationship Id="rId101" Type="http://schemas.openxmlformats.org/officeDocument/2006/relationships/slide" Target="slides/slide98.xml"/><Relationship Id="rId102" Type="http://schemas.openxmlformats.org/officeDocument/2006/relationships/slide" Target="slides/slide99.xml"/><Relationship Id="rId103" Type="http://schemas.openxmlformats.org/officeDocument/2006/relationships/slide" Target="slides/slide100.xml"/><Relationship Id="rId104" Type="http://schemas.openxmlformats.org/officeDocument/2006/relationships/slide" Target="slides/slide101.xml"/><Relationship Id="rId105" Type="http://schemas.openxmlformats.org/officeDocument/2006/relationships/slide" Target="slides/slide102.xml"/><Relationship Id="rId106" Type="http://schemas.openxmlformats.org/officeDocument/2006/relationships/slide" Target="slides/slide103.xml"/><Relationship Id="rId107" Type="http://schemas.openxmlformats.org/officeDocument/2006/relationships/slide" Target="slides/slide104.xml"/><Relationship Id="rId108" Type="http://schemas.openxmlformats.org/officeDocument/2006/relationships/slide" Target="slides/slide105.xml"/><Relationship Id="rId109" Type="http://schemas.openxmlformats.org/officeDocument/2006/relationships/slide" Target="slides/slide106.xml"/><Relationship Id="rId110" Type="http://schemas.openxmlformats.org/officeDocument/2006/relationships/slide" Target="slides/slide107.xml"/><Relationship Id="rId111" Type="http://schemas.openxmlformats.org/officeDocument/2006/relationships/slide" Target="slides/slide108.xml"/><Relationship Id="rId112" Type="http://schemas.openxmlformats.org/officeDocument/2006/relationships/slide" Target="slides/slide109.xml"/><Relationship Id="rId113" Type="http://schemas.openxmlformats.org/officeDocument/2006/relationships/slide" Target="slides/slide11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2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CustomShape 2" hidden="1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Line 3"/>
          <p:cNvSpPr/>
          <p:nvPr/>
        </p:nvSpPr>
        <p:spPr>
          <a:xfrm>
            <a:off x="1193400" y="1737720"/>
            <a:ext cx="996696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0" y="6334200"/>
            <a:ext cx="12191760" cy="6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</p:spPr>
        <p:txBody>
          <a:bodyPr anchor="b">
            <a:normAutofit/>
          </a:bodyPr>
          <a:p>
            <a:pPr>
              <a:lnSpc>
                <a:spcPct val="85000"/>
              </a:lnSpc>
            </a:pPr>
            <a:r>
              <a:rPr b="0" lang="en-US" sz="8000" spc="-49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b="0" lang="en-US" sz="8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957A83E3-B94A-4AB6-A8C3-B23087870085}" type="datetime"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12/27/18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ftr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sldNum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5C9E5176-32AE-44A9-BFA4-D86CCD0984AA}" type="slidenum">
              <a:rPr b="0" lang="en-US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Line 10"/>
          <p:cNvSpPr/>
          <p:nvPr/>
        </p:nvSpPr>
        <p:spPr>
          <a:xfrm>
            <a:off x="1207440" y="4343400"/>
            <a:ext cx="987552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PlaceHolder 11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14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14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14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 hidden="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CustomShape 2" hidden="1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Line 3"/>
          <p:cNvSpPr/>
          <p:nvPr/>
        </p:nvSpPr>
        <p:spPr>
          <a:xfrm>
            <a:off x="1193400" y="1737720"/>
            <a:ext cx="9966960" cy="36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CustomShape 4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5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PlaceHolder 6"/>
          <p:cNvSpPr>
            <a:spLocks noGrp="1"/>
          </p:cNvSpPr>
          <p:nvPr>
            <p:ph type="dt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90AECC76-0A8C-41C0-B55C-23394F6600F6}" type="datetime">
              <a:rPr b="0" lang="en-US" sz="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12/27/18</a:t>
            </a:fld>
            <a:endParaRPr b="0" lang="en-US" sz="9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3" name="PlaceHolder 7"/>
          <p:cNvSpPr>
            <a:spLocks noGrp="1"/>
          </p:cNvSpPr>
          <p:nvPr>
            <p:ph type="ftr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4" name="PlaceHolder 8"/>
          <p:cNvSpPr>
            <a:spLocks noGrp="1"/>
          </p:cNvSpPr>
          <p:nvPr>
            <p:ph type="sldNum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FB796E3A-2886-4BDD-9DD9-ED795137C9B6}" type="slidenum">
              <a:rPr b="0" lang="en-US" sz="105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fld>
            <a:endParaRPr b="0" lang="en-US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5" name="PlaceHolder 9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10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14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14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14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image" Target="../media/image102.png"/><Relationship Id="rId3" Type="http://schemas.openxmlformats.org/officeDocument/2006/relationships/slideLayout" Target="../slideLayouts/slideLayout13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slideLayout" Target="../slideLayouts/slideLayout13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slideLayout" Target="../slideLayouts/slideLayout13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image" Target="../media/image107.png"/><Relationship Id="rId2" Type="http://schemas.openxmlformats.org/officeDocument/2006/relationships/slideLayout" Target="../slideLayouts/slideLayout13.xml"/>
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slideLayout" Target="../slideLayouts/slideLayout13.xml"/>
</Relationships>
</file>

<file path=ppt/slides/_rels/slide105.xml.rels><?xml version="1.0" encoding="UTF-8"?>
<Relationships xmlns="http://schemas.openxmlformats.org/package/2006/relationships"><Relationship Id="rId1" Type="http://schemas.openxmlformats.org/officeDocument/2006/relationships/image" Target="../media/image109.png"/><Relationship Id="rId2" Type="http://schemas.openxmlformats.org/officeDocument/2006/relationships/image" Target="../media/image110.png"/><Relationship Id="rId3" Type="http://schemas.openxmlformats.org/officeDocument/2006/relationships/slideLayout" Target="../slideLayouts/slideLayout13.xml"/>
</Relationships>
</file>

<file path=ppt/slides/_rels/slide106.xml.rels><?xml version="1.0" encoding="UTF-8"?>
<Relationships xmlns="http://schemas.openxmlformats.org/package/2006/relationships"><Relationship Id="rId1" Type="http://schemas.openxmlformats.org/officeDocument/2006/relationships/image" Target="../media/image111.png"/><Relationship Id="rId2" Type="http://schemas.openxmlformats.org/officeDocument/2006/relationships/slideLayout" Target="../slideLayouts/slideLayout13.xml"/>
</Relationships>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3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3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3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13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3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13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image" Target="../media/image79.png"/><Relationship Id="rId3" Type="http://schemas.openxmlformats.org/officeDocument/2006/relationships/slideLayout" Target="../slideLayouts/slideLayout13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3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13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slideLayout" Target="../slideLayouts/slideLayout13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13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png"/><Relationship Id="rId3" Type="http://schemas.openxmlformats.org/officeDocument/2006/relationships/slideLayout" Target="../slideLayouts/slideLayout13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slideLayout" Target="../slideLayouts/slideLayout13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1.png"/><Relationship Id="rId3" Type="http://schemas.openxmlformats.org/officeDocument/2006/relationships/slideLayout" Target="../slideLayouts/slideLayout13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slideLayout" Target="../slideLayouts/slideLayout13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image" Target="../media/image94.png"/><Relationship Id="rId3" Type="http://schemas.openxmlformats.org/officeDocument/2006/relationships/slideLayout" Target="../slideLayouts/slideLayout13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slideLayout" Target="../slideLayouts/slideLayout13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slideLayout" Target="../slideLayouts/slideLayout13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slideLayout" Target="../slideLayouts/slideLayout13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1070280" y="2431800"/>
            <a:ext cx="10338840" cy="16459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85000"/>
              </a:lnSpc>
            </a:pPr>
            <a:r>
              <a:rPr b="0" lang="en-US" sz="3600" spc="-49" strike="noStrike">
                <a:solidFill>
                  <a:srgbClr val="1482ac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Introduction to Parallel Computing with OpenMP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4" name="TextShape 2"/>
          <p:cNvSpPr txBox="1"/>
          <p:nvPr/>
        </p:nvSpPr>
        <p:spPr>
          <a:xfrm>
            <a:off x="6611760" y="4660920"/>
            <a:ext cx="4797360" cy="1096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1800" spc="199" strike="noStrike" cap="all">
                <a:solidFill>
                  <a:srgbClr val="0e5772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   </a:t>
            </a:r>
            <a:r>
              <a:rPr b="0" lang="en-US" sz="1800" spc="199" strike="noStrike" cap="all">
                <a:solidFill>
                  <a:srgbClr val="0e5772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Presented By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Calibri"/>
              <a:buChar char="-"/>
            </a:pPr>
            <a:r>
              <a:rPr b="0" lang="en-US" sz="1800" spc="199" strike="noStrike" cap="all">
                <a:solidFill>
                  <a:srgbClr val="0e5772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Kapil  Sawate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Calibri"/>
              <a:buChar char="-"/>
            </a:pPr>
            <a:r>
              <a:rPr b="0" lang="en-US" sz="1800" spc="199" strike="noStrike" cap="all">
                <a:solidFill>
                  <a:srgbClr val="0e5772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TEJESH CHAURAGADE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Calibri"/>
              <a:buChar char="-"/>
            </a:pPr>
            <a:r>
              <a:rPr b="0" lang="en-US" sz="1800" spc="199" strike="noStrike" cap="all">
                <a:solidFill>
                  <a:srgbClr val="0e5772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HPC Tech CDAC(Pune)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1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262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Picture 1" descr=""/>
          <p:cNvPicPr/>
          <p:nvPr/>
        </p:nvPicPr>
        <p:blipFill>
          <a:blip r:embed="rId1"/>
          <a:stretch/>
        </p:blipFill>
        <p:spPr>
          <a:xfrm>
            <a:off x="6086880" y="-54720"/>
            <a:ext cx="6104880" cy="3193200"/>
          </a:xfrm>
          <a:prstGeom prst="rect">
            <a:avLst/>
          </a:prstGeom>
          <a:ln>
            <a:noFill/>
          </a:ln>
        </p:spPr>
      </p:pic>
      <p:pic>
        <p:nvPicPr>
          <p:cNvPr id="271" name="Picture 3" descr=""/>
          <p:cNvPicPr/>
          <p:nvPr/>
        </p:nvPicPr>
        <p:blipFill>
          <a:blip r:embed="rId2"/>
          <a:stretch/>
        </p:blipFill>
        <p:spPr>
          <a:xfrm>
            <a:off x="6086880" y="3138840"/>
            <a:ext cx="6104880" cy="3220560"/>
          </a:xfrm>
          <a:prstGeom prst="rect">
            <a:avLst/>
          </a:prstGeom>
          <a:ln>
            <a:noFill/>
          </a:ln>
        </p:spPr>
      </p:pic>
      <p:sp>
        <p:nvSpPr>
          <p:cNvPr id="272" name="CustomShape 1"/>
          <p:cNvSpPr/>
          <p:nvPr/>
        </p:nvSpPr>
        <p:spPr>
          <a:xfrm>
            <a:off x="777960" y="1431000"/>
            <a:ext cx="5117400" cy="338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2683c6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Runtime Library Routines</a:t>
            </a:r>
            <a:endParaRPr b="0" lang="en-US" sz="7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Picture 1" descr=""/>
          <p:cNvPicPr/>
          <p:nvPr/>
        </p:nvPicPr>
        <p:blipFill>
          <a:blip r:embed="rId1"/>
          <a:stretch/>
        </p:blipFill>
        <p:spPr>
          <a:xfrm>
            <a:off x="6332400" y="-54720"/>
            <a:ext cx="5859000" cy="6318720"/>
          </a:xfrm>
          <a:prstGeom prst="rect">
            <a:avLst/>
          </a:prstGeom>
          <a:ln>
            <a:noFill/>
          </a:ln>
        </p:spPr>
      </p:pic>
      <p:pic>
        <p:nvPicPr>
          <p:cNvPr id="274" name="Picture 2" descr=""/>
          <p:cNvPicPr/>
          <p:nvPr/>
        </p:nvPicPr>
        <p:blipFill>
          <a:blip r:embed="rId2"/>
          <a:stretch/>
        </p:blipFill>
        <p:spPr>
          <a:xfrm>
            <a:off x="441360" y="32760"/>
            <a:ext cx="5276520" cy="3161880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275" name="Picture 3" descr=""/>
          <p:cNvPicPr/>
          <p:nvPr/>
        </p:nvPicPr>
        <p:blipFill>
          <a:blip r:embed="rId3"/>
          <a:stretch/>
        </p:blipFill>
        <p:spPr>
          <a:xfrm>
            <a:off x="441360" y="3276720"/>
            <a:ext cx="5276520" cy="3014280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</p:cSld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Picture 1" descr=""/>
          <p:cNvPicPr/>
          <p:nvPr/>
        </p:nvPicPr>
        <p:blipFill>
          <a:blip r:embed="rId1"/>
          <a:stretch/>
        </p:blipFill>
        <p:spPr>
          <a:xfrm>
            <a:off x="6346080" y="0"/>
            <a:ext cx="5845320" cy="6345720"/>
          </a:xfrm>
          <a:prstGeom prst="rect">
            <a:avLst/>
          </a:prstGeom>
          <a:ln>
            <a:noFill/>
          </a:ln>
        </p:spPr>
      </p:pic>
      <p:sp>
        <p:nvSpPr>
          <p:cNvPr id="277" name="CustomShape 1"/>
          <p:cNvSpPr/>
          <p:nvPr/>
        </p:nvSpPr>
        <p:spPr>
          <a:xfrm>
            <a:off x="764280" y="2203560"/>
            <a:ext cx="4885560" cy="191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6000" spc="-1" strike="noStrike">
                <a:solidFill>
                  <a:srgbClr val="2683c6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Environment Variables</a:t>
            </a:r>
            <a:endParaRPr b="0" lang="en-US" sz="6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Picture 1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309720"/>
          </a:xfrm>
          <a:prstGeom prst="rect">
            <a:avLst/>
          </a:prstGeom>
          <a:ln>
            <a:noFill/>
          </a:ln>
        </p:spPr>
      </p:pic>
    </p:spTree>
  </p:cSld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Picture 1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301800"/>
          </a:xfrm>
          <a:prstGeom prst="rect">
            <a:avLst/>
          </a:prstGeom>
          <a:ln>
            <a:noFill/>
          </a:ln>
        </p:spPr>
      </p:pic>
    </p:spTree>
  </p:cSld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1" descr=""/>
          <p:cNvPicPr/>
          <p:nvPr/>
        </p:nvPicPr>
        <p:blipFill>
          <a:blip r:embed="rId1"/>
          <a:stretch/>
        </p:blipFill>
        <p:spPr>
          <a:xfrm>
            <a:off x="196560" y="298800"/>
            <a:ext cx="7952040" cy="5519160"/>
          </a:xfrm>
          <a:prstGeom prst="rect">
            <a:avLst/>
          </a:prstGeom>
          <a:ln>
            <a:noFill/>
          </a:ln>
        </p:spPr>
      </p:pic>
      <p:pic>
        <p:nvPicPr>
          <p:cNvPr id="281" name="Picture 2" descr=""/>
          <p:cNvPicPr/>
          <p:nvPr/>
        </p:nvPicPr>
        <p:blipFill>
          <a:blip r:embed="rId2"/>
          <a:stretch/>
        </p:blipFill>
        <p:spPr>
          <a:xfrm>
            <a:off x="8210520" y="1208880"/>
            <a:ext cx="3733560" cy="3314520"/>
          </a:xfrm>
          <a:prstGeom prst="rect">
            <a:avLst/>
          </a:prstGeom>
          <a:ln>
            <a:noFill/>
          </a:ln>
        </p:spPr>
      </p:pic>
    </p:spTree>
  </p:cSld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Picture 1" descr=""/>
          <p:cNvPicPr/>
          <p:nvPr/>
        </p:nvPicPr>
        <p:blipFill>
          <a:blip r:embed="rId1"/>
          <a:stretch/>
        </p:blipFill>
        <p:spPr>
          <a:xfrm>
            <a:off x="6168960" y="0"/>
            <a:ext cx="6022800" cy="6318720"/>
          </a:xfrm>
          <a:prstGeom prst="rect">
            <a:avLst/>
          </a:prstGeom>
          <a:ln>
            <a:noFill/>
          </a:ln>
        </p:spPr>
      </p:pic>
      <p:sp>
        <p:nvSpPr>
          <p:cNvPr id="283" name="CustomShape 1"/>
          <p:cNvSpPr/>
          <p:nvPr/>
        </p:nvSpPr>
        <p:spPr>
          <a:xfrm>
            <a:off x="1064520" y="1883520"/>
            <a:ext cx="4257720" cy="338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2683c6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Lock Routines</a:t>
            </a:r>
            <a:endParaRPr b="0" lang="en-US" sz="7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4931280" y="6866280"/>
            <a:ext cx="4495320" cy="57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2"/>
          <p:cNvSpPr/>
          <p:nvPr/>
        </p:nvSpPr>
        <p:spPr>
          <a:xfrm>
            <a:off x="1045080" y="1319760"/>
            <a:ext cx="822924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85000"/>
              </a:lnSpc>
            </a:pPr>
            <a:r>
              <a:rPr b="0" lang="en-US" sz="3600" spc="-49" strike="noStrike">
                <a:solidFill>
                  <a:srgbClr val="1482ac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Good Things about OpenMP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CustomShape 3"/>
          <p:cNvSpPr/>
          <p:nvPr/>
        </p:nvSpPr>
        <p:spPr>
          <a:xfrm>
            <a:off x="1045080" y="2526480"/>
            <a:ext cx="8229240" cy="452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91440" indent="-9108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Incrementally Parallelization of sequential code.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" indent="-9108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Leave thread management to compiler.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" indent="-9108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Directly supported by compiler.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3292920" y="722160"/>
            <a:ext cx="6400440" cy="42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2"/>
          <p:cNvSpPr/>
          <p:nvPr/>
        </p:nvSpPr>
        <p:spPr>
          <a:xfrm>
            <a:off x="5045400" y="6278400"/>
            <a:ext cx="4495320" cy="57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3"/>
          <p:cNvSpPr/>
          <p:nvPr/>
        </p:nvSpPr>
        <p:spPr>
          <a:xfrm>
            <a:off x="1159200" y="731880"/>
            <a:ext cx="822924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85000"/>
              </a:lnSpc>
            </a:pPr>
            <a:r>
              <a:rPr b="0" lang="en-US" sz="3600" spc="-49" strike="noStrike">
                <a:solidFill>
                  <a:srgbClr val="1482ac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Limitation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CustomShape 4"/>
          <p:cNvSpPr/>
          <p:nvPr/>
        </p:nvSpPr>
        <p:spPr>
          <a:xfrm>
            <a:off x="1159200" y="1938600"/>
            <a:ext cx="8229240" cy="452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91440" indent="-9108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Requires compiler which supports OpenMP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" indent="-9108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Internal details are hidden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" indent="-9108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Run efficiently in shared-memory multiprocessor platforms only but not on distributed memory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" indent="-9108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Limited performance by memory architecture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3260160" y="950760"/>
            <a:ext cx="6400440" cy="42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2"/>
          <p:cNvSpPr/>
          <p:nvPr/>
        </p:nvSpPr>
        <p:spPr>
          <a:xfrm>
            <a:off x="5013000" y="6507000"/>
            <a:ext cx="4495320" cy="57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3"/>
          <p:cNvSpPr/>
          <p:nvPr/>
        </p:nvSpPr>
        <p:spPr>
          <a:xfrm>
            <a:off x="1126800" y="960480"/>
            <a:ext cx="822924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85000"/>
              </a:lnSpc>
            </a:pPr>
            <a:r>
              <a:rPr b="0" lang="en-US" sz="3600" spc="-49" strike="noStrike">
                <a:solidFill>
                  <a:srgbClr val="1482ac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References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4"/>
          <p:cNvSpPr/>
          <p:nvPr/>
        </p:nvSpPr>
        <p:spPr>
          <a:xfrm>
            <a:off x="1126800" y="2167200"/>
            <a:ext cx="8229240" cy="452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91440" indent="-9108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https://computing.llnl.gov/tutorials/openMP/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" indent="-9108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http://wiki.scinethpc.ca/wiki/images/9/9b/Ds-openmp.pdf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" indent="-9108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www.openmp.org/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" indent="-9108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http://openmp.org/sc13/OpenMP4.0_Intro_YonghongYan_SC13.pdf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icture 1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275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3016080" y="2306520"/>
            <a:ext cx="7028280" cy="155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9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Thank You</a:t>
            </a:r>
            <a:endParaRPr b="0" lang="en-US" sz="9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764280" y="185760"/>
            <a:ext cx="10262880" cy="58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49" strike="noStrike">
                <a:solidFill>
                  <a:srgbClr val="1482ac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Compiler Notes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50000"/>
              </a:lnSpc>
              <a:buClr>
                <a:srgbClr val="40404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Linux and MAC  with gcc: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50000"/>
              </a:lnSpc>
              <a:buClr>
                <a:srgbClr val="40404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</a:t>
            </a:r>
            <a:r>
              <a:rPr b="0" lang="en-US" sz="1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gcc  - fopenmp   &lt;program name&gt; -o &lt;executable&gt;  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50000"/>
              </a:lnSpc>
              <a:buClr>
                <a:srgbClr val="40404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</a:t>
            </a:r>
            <a:r>
              <a:rPr b="0" lang="en-US" sz="1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export OMP_NUM_THREADS=4  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50000"/>
              </a:lnSpc>
              <a:buClr>
                <a:srgbClr val="40404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</a:t>
            </a:r>
            <a:r>
              <a:rPr b="0" lang="en-US" sz="1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./&lt;executable-name&gt;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50000"/>
              </a:lnSpc>
              <a:buClr>
                <a:srgbClr val="40404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Linux and MAC with PGI: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50000"/>
              </a:lnSpc>
              <a:buClr>
                <a:srgbClr val="40404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</a:t>
            </a:r>
            <a:r>
              <a:rPr b="0" lang="en-US" sz="1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pgcc – mp &lt;program name&gt; –o &lt;executable&gt; 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50000"/>
              </a:lnSpc>
              <a:buClr>
                <a:srgbClr val="40404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</a:t>
            </a:r>
            <a:r>
              <a:rPr b="0" lang="en-US" sz="1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export OMP_NUM_THREADS=4  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50000"/>
              </a:lnSpc>
              <a:buClr>
                <a:srgbClr val="40404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</a:t>
            </a:r>
            <a:r>
              <a:rPr b="0" lang="en-US" sz="1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./&lt;executable-name&gt;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50000"/>
              </a:lnSpc>
              <a:buClr>
                <a:srgbClr val="40404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Linux with Intel Compiler: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50000"/>
              </a:lnSpc>
              <a:buClr>
                <a:srgbClr val="40404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icc  - qopenmp &lt;program name&gt; -o output_file &lt;executable&gt;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50000"/>
              </a:lnSpc>
              <a:buClr>
                <a:srgbClr val="40404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export OMP_NUM_THREADS=4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50000"/>
              </a:lnSpc>
              <a:buClr>
                <a:srgbClr val="40404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./&lt;executable-name&gt;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669600" y="626040"/>
            <a:ext cx="822924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49" strike="noStrike">
                <a:solidFill>
                  <a:srgbClr val="1482ac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Why choose OpenMP ?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669600" y="1703520"/>
            <a:ext cx="8762760" cy="480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91440" indent="-9108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Portable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384120" indent="-182520">
              <a:lnSpc>
                <a:spcPct val="100000"/>
              </a:lnSpc>
              <a:spcBef>
                <a:spcPts val="201"/>
              </a:spcBef>
              <a:spcAft>
                <a:spcPts val="400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33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standardized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for shared memory architectures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  <a:spcAft>
                <a:spcPts val="400"/>
              </a:spcAft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" indent="-9108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Simple and Quick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384120" indent="-182520">
              <a:lnSpc>
                <a:spcPct val="100000"/>
              </a:lnSpc>
              <a:spcBef>
                <a:spcPts val="201"/>
              </a:spcBef>
              <a:spcAft>
                <a:spcPts val="400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Relatively easy to do parallelization for small parts of an application at a time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384120" indent="-182520">
              <a:lnSpc>
                <a:spcPct val="100000"/>
              </a:lnSpc>
              <a:spcBef>
                <a:spcPts val="201"/>
              </a:spcBef>
              <a:spcAft>
                <a:spcPts val="400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33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incremental</a:t>
            </a: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parallelization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384120" indent="-182520">
              <a:lnSpc>
                <a:spcPct val="100000"/>
              </a:lnSpc>
              <a:spcBef>
                <a:spcPts val="201"/>
              </a:spcBef>
              <a:spcAft>
                <a:spcPts val="400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supports both fine grained and coarse grained parallelism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201"/>
              </a:spcBef>
              <a:spcAft>
                <a:spcPts val="400"/>
              </a:spcAft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" indent="-9108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Compact API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384120" indent="-182520">
              <a:lnSpc>
                <a:spcPct val="100000"/>
              </a:lnSpc>
              <a:spcBef>
                <a:spcPts val="201"/>
              </a:spcBef>
              <a:spcAft>
                <a:spcPts val="400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simple and limited set of directives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702720" y="1605600"/>
            <a:ext cx="8229240" cy="452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91440" indent="-9108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Target platform is multicore or multiprocessor.  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" indent="-9108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Application is cross-platform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" indent="-9108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Parallelizable loop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" indent="-9108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Last-minute optimization 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767520" y="617400"/>
            <a:ext cx="769572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85000"/>
              </a:lnSpc>
            </a:pPr>
            <a:r>
              <a:rPr b="0" lang="en-US" sz="3600" spc="-49" strike="noStrike">
                <a:solidFill>
                  <a:srgbClr val="1482ac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When to use OpenMP ?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873360" y="691200"/>
            <a:ext cx="10235520" cy="502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49" strike="noStrike">
                <a:solidFill>
                  <a:srgbClr val="1482ac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OpenMP Core Syntax  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40404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</a:t>
            </a:r>
            <a:r>
              <a:rPr b="0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Most of the constructs in OpenMP  are compiler directives.  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	</a:t>
            </a: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#pragma omp construct [clause [clause]…] 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2720">
              <a:lnSpc>
                <a:spcPct val="10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Ex. #pragma omp parallel  num_threads(4)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40404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Function prototypes and types in the file:   #include &lt;omp.h&gt; 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2720">
              <a:lnSpc>
                <a:spcPct val="100000"/>
              </a:lnSpc>
              <a:buClr>
                <a:srgbClr val="40404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Most OpenMP constructs apply to a “structured block”.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40404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Structured block: a block of one or more statements with one point of entry at the top and one point of exit at the bottom.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  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icture 2" descr=""/>
          <p:cNvPicPr/>
          <p:nvPr/>
        </p:nvPicPr>
        <p:blipFill>
          <a:blip r:embed="rId1"/>
          <a:stretch/>
        </p:blipFill>
        <p:spPr>
          <a:xfrm>
            <a:off x="5940360" y="1465200"/>
            <a:ext cx="5631480" cy="3961440"/>
          </a:xfrm>
          <a:prstGeom prst="rect">
            <a:avLst/>
          </a:prstGeom>
          <a:ln>
            <a:noFill/>
          </a:ln>
        </p:spPr>
      </p:pic>
      <p:pic>
        <p:nvPicPr>
          <p:cNvPr id="148" name="Picture 3" descr=""/>
          <p:cNvPicPr/>
          <p:nvPr/>
        </p:nvPicPr>
        <p:blipFill>
          <a:blip r:embed="rId2"/>
          <a:stretch/>
        </p:blipFill>
        <p:spPr>
          <a:xfrm>
            <a:off x="719640" y="1465200"/>
            <a:ext cx="4314960" cy="1980000"/>
          </a:xfrm>
          <a:prstGeom prst="rect">
            <a:avLst/>
          </a:prstGeom>
          <a:ln>
            <a:noFill/>
          </a:ln>
        </p:spPr>
      </p:pic>
      <p:sp>
        <p:nvSpPr>
          <p:cNvPr id="149" name="CustomShape 1"/>
          <p:cNvSpPr/>
          <p:nvPr/>
        </p:nvSpPr>
        <p:spPr>
          <a:xfrm>
            <a:off x="1068120" y="1102320"/>
            <a:ext cx="17150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Serial Program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7274520" y="917640"/>
            <a:ext cx="17150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Parallel Program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3098160" y="2934360"/>
            <a:ext cx="7901640" cy="10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6600" spc="-1" strike="noStrike">
                <a:solidFill>
                  <a:srgbClr val="1cade4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Shared Memory</a:t>
            </a:r>
            <a:endParaRPr b="0" lang="en-US" sz="6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3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207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Picture 1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248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934920" y="284760"/>
            <a:ext cx="47901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49" strike="noStrike">
                <a:solidFill>
                  <a:srgbClr val="1482ac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Contents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928080" y="992520"/>
            <a:ext cx="9594000" cy="521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OpenMP Basics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How threads interacts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Fork Join Parallelism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-45684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/>
            </a:pP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How a OpenMP interact with Lower Level Runtime.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 startAt="5"/>
            </a:pP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 </a:t>
            </a: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Pi Program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 startAt="5"/>
            </a:pP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 </a:t>
            </a: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Synchronization &amp; Worksharing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 startAt="5"/>
            </a:pP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Runtime Library Routines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Calibri Light"/>
              <a:buAutoNum type="arabicPeriod" startAt="5"/>
            </a:pP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Environment Variable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1" descr=""/>
          <p:cNvPicPr/>
          <p:nvPr/>
        </p:nvPicPr>
        <p:blipFill>
          <a:blip r:embed="rId1"/>
          <a:stretch/>
        </p:blipFill>
        <p:spPr>
          <a:xfrm>
            <a:off x="0" y="-25560"/>
            <a:ext cx="12191760" cy="6221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2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31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1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31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12009600" cy="6277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1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291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icture 2" descr=""/>
          <p:cNvPicPr/>
          <p:nvPr/>
        </p:nvPicPr>
        <p:blipFill>
          <a:blip r:embed="rId1"/>
          <a:stretch/>
        </p:blipFill>
        <p:spPr>
          <a:xfrm>
            <a:off x="13680" y="-13680"/>
            <a:ext cx="12191760" cy="6291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1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234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Picture 1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303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1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344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icture 1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31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187280" y="1050840"/>
            <a:ext cx="60048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85000"/>
              </a:lnSpc>
            </a:pPr>
            <a:r>
              <a:rPr b="0" lang="en-US" sz="3600" spc="-49" strike="noStrike">
                <a:solidFill>
                  <a:srgbClr val="1482ac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Introduction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1187280" y="2374560"/>
            <a:ext cx="10044360" cy="228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40404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OpenMP  is one of the most common parallel programming models in use today. 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40404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It is relatively easy to use which makes a great language to start with when learning to write parallel software.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682560" y="2156400"/>
            <a:ext cx="10508400" cy="191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344068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How do threads interact?  </a:t>
            </a:r>
            <a:endParaRPr b="0" lang="en-US" sz="4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4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134163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OpenMP is a multi- threading, shared address model. 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134163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– </a:t>
            </a:r>
            <a:r>
              <a:rPr b="0" lang="en-US" sz="2400" spc="-1" strike="noStrike">
                <a:solidFill>
                  <a:srgbClr val="134163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Threads communicate by sharing variables.  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1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275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1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344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icture 3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31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icture 1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303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icture 1" descr=""/>
          <p:cNvPicPr/>
          <p:nvPr/>
        </p:nvPicPr>
        <p:blipFill>
          <a:blip r:embed="rId1"/>
          <a:stretch/>
        </p:blipFill>
        <p:spPr>
          <a:xfrm>
            <a:off x="-8280" y="-141840"/>
            <a:ext cx="12191400" cy="6621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2" descr=""/>
          <p:cNvPicPr/>
          <p:nvPr/>
        </p:nvPicPr>
        <p:blipFill>
          <a:blip r:embed="rId1"/>
          <a:stretch/>
        </p:blipFill>
        <p:spPr>
          <a:xfrm>
            <a:off x="572760" y="1327680"/>
            <a:ext cx="6299280" cy="4431240"/>
          </a:xfrm>
          <a:prstGeom prst="rect">
            <a:avLst/>
          </a:prstGeom>
          <a:ln>
            <a:noFill/>
          </a:ln>
        </p:spPr>
      </p:pic>
      <p:sp>
        <p:nvSpPr>
          <p:cNvPr id="171" name="CustomShape 1"/>
          <p:cNvSpPr/>
          <p:nvPr/>
        </p:nvSpPr>
        <p:spPr>
          <a:xfrm>
            <a:off x="7311600" y="1448640"/>
            <a:ext cx="4124160" cy="365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$ gcc -fopenmp hello.c -o hello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$ export OMP_NUM_THREADS=4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$ ./hello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Hello(0)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World(0)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Hello(1)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World(1)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Hello(2)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World(2)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Hello(3)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World(3)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691200" y="317160"/>
            <a:ext cx="822924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85000"/>
              </a:lnSpc>
            </a:pPr>
            <a:r>
              <a:rPr b="0" lang="en-US" sz="3600" spc="-49" strike="noStrike">
                <a:solidFill>
                  <a:srgbClr val="2683c6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Race Condition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3" name="Picture 2" descr=""/>
          <p:cNvPicPr/>
          <p:nvPr/>
        </p:nvPicPr>
        <p:blipFill>
          <a:blip r:embed="rId1"/>
          <a:stretch/>
        </p:blipFill>
        <p:spPr>
          <a:xfrm>
            <a:off x="3412800" y="1460160"/>
            <a:ext cx="5932800" cy="434304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1064520" y="1187280"/>
            <a:ext cx="10249200" cy="630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83c6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Unintended sharing of data causes race conditions: 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50000"/>
              </a:lnSpc>
              <a:buClr>
                <a:srgbClr val="134163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rgbClr val="134163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Race condition: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2000" spc="-1" strike="noStrike">
                <a:solidFill>
                  <a:srgbClr val="134163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	</a:t>
            </a:r>
            <a:r>
              <a:rPr b="0" lang="en-US" sz="2000" spc="-1" strike="noStrike">
                <a:solidFill>
                  <a:srgbClr val="134163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 </a:t>
            </a:r>
            <a:r>
              <a:rPr b="0" lang="en-US" sz="2000" spc="-1" strike="noStrike">
                <a:solidFill>
                  <a:srgbClr val="134163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When the program’s outcome changes as the threads are scheduled differently.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50000"/>
              </a:lnSpc>
              <a:buClr>
                <a:srgbClr val="134163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rgbClr val="134163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To control race conditions: 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50000"/>
              </a:lnSpc>
            </a:pPr>
            <a:r>
              <a:rPr b="0" lang="en-US" sz="2000" spc="-1" strike="noStrike">
                <a:solidFill>
                  <a:srgbClr val="134163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	</a:t>
            </a:r>
            <a:r>
              <a:rPr b="0" lang="en-US" sz="2000" spc="-1" strike="noStrike">
                <a:solidFill>
                  <a:srgbClr val="134163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Use synchronization to protect data conflicts.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5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50000"/>
              </a:lnSpc>
              <a:buClr>
                <a:srgbClr val="134163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rgbClr val="134163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Synchronization is expensive: 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50000"/>
              </a:lnSpc>
            </a:pPr>
            <a:r>
              <a:rPr b="0" lang="en-US" sz="2000" spc="-1" strike="noStrike">
                <a:solidFill>
                  <a:srgbClr val="134163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	</a:t>
            </a:r>
            <a:r>
              <a:rPr b="0" lang="en-US" sz="2000" spc="-1" strike="noStrike">
                <a:solidFill>
                  <a:srgbClr val="134163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Change how data is accessed to minimize the need for synchronization.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icture 2" descr=""/>
          <p:cNvPicPr/>
          <p:nvPr/>
        </p:nvPicPr>
        <p:blipFill>
          <a:blip r:embed="rId1"/>
          <a:stretch/>
        </p:blipFill>
        <p:spPr>
          <a:xfrm>
            <a:off x="2647800" y="2533680"/>
            <a:ext cx="7069320" cy="1790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1715040" y="602640"/>
            <a:ext cx="8229240" cy="42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2"/>
          <p:cNvSpPr/>
          <p:nvPr/>
        </p:nvSpPr>
        <p:spPr>
          <a:xfrm>
            <a:off x="1562760" y="725040"/>
            <a:ext cx="822924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85000"/>
              </a:lnSpc>
            </a:pPr>
            <a:r>
              <a:rPr b="0" lang="en-US" sz="3600" spc="-49" strike="noStrike">
                <a:solidFill>
                  <a:srgbClr val="1482ac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Basic Architecture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CustomShape 3"/>
          <p:cNvSpPr/>
          <p:nvPr/>
        </p:nvSpPr>
        <p:spPr>
          <a:xfrm>
            <a:off x="2172240" y="2279160"/>
            <a:ext cx="1752120" cy="114264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4"/>
          <p:cNvSpPr/>
          <p:nvPr/>
        </p:nvSpPr>
        <p:spPr>
          <a:xfrm>
            <a:off x="6287040" y="2234160"/>
            <a:ext cx="3352320" cy="19641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marL="10980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--------------------------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980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--------------------------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5"/>
          <p:cNvSpPr/>
          <p:nvPr/>
        </p:nvSpPr>
        <p:spPr>
          <a:xfrm>
            <a:off x="2477160" y="2660040"/>
            <a:ext cx="1066320" cy="3952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CORE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4" name="Picture 17" descr=""/>
          <p:cNvPicPr/>
          <p:nvPr/>
        </p:nvPicPr>
        <p:blipFill>
          <a:blip r:embed="rId1"/>
          <a:stretch/>
        </p:blipFill>
        <p:spPr>
          <a:xfrm>
            <a:off x="6603120" y="2386440"/>
            <a:ext cx="1090080" cy="536040"/>
          </a:xfrm>
          <a:prstGeom prst="rect">
            <a:avLst/>
          </a:prstGeom>
          <a:ln>
            <a:noFill/>
          </a:ln>
        </p:spPr>
      </p:pic>
      <p:pic>
        <p:nvPicPr>
          <p:cNvPr id="105" name="Picture 18" descr=""/>
          <p:cNvPicPr/>
          <p:nvPr/>
        </p:nvPicPr>
        <p:blipFill>
          <a:blip r:embed="rId2"/>
          <a:stretch/>
        </p:blipFill>
        <p:spPr>
          <a:xfrm>
            <a:off x="8268120" y="2383200"/>
            <a:ext cx="1090080" cy="536040"/>
          </a:xfrm>
          <a:prstGeom prst="rect">
            <a:avLst/>
          </a:prstGeom>
          <a:ln>
            <a:noFill/>
          </a:ln>
        </p:spPr>
      </p:pic>
      <p:pic>
        <p:nvPicPr>
          <p:cNvPr id="106" name="Picture 19" descr=""/>
          <p:cNvPicPr/>
          <p:nvPr/>
        </p:nvPicPr>
        <p:blipFill>
          <a:blip r:embed="rId3"/>
          <a:stretch/>
        </p:blipFill>
        <p:spPr>
          <a:xfrm>
            <a:off x="6603120" y="3605760"/>
            <a:ext cx="1090080" cy="536040"/>
          </a:xfrm>
          <a:prstGeom prst="rect">
            <a:avLst/>
          </a:prstGeom>
          <a:ln>
            <a:noFill/>
          </a:ln>
        </p:spPr>
      </p:pic>
      <p:pic>
        <p:nvPicPr>
          <p:cNvPr id="107" name="Picture 20" descr=""/>
          <p:cNvPicPr/>
          <p:nvPr/>
        </p:nvPicPr>
        <p:blipFill>
          <a:blip r:embed="rId4"/>
          <a:stretch/>
        </p:blipFill>
        <p:spPr>
          <a:xfrm>
            <a:off x="8301240" y="3605760"/>
            <a:ext cx="1090080" cy="536040"/>
          </a:xfrm>
          <a:prstGeom prst="rect">
            <a:avLst/>
          </a:prstGeom>
          <a:ln>
            <a:noFill/>
          </a:ln>
        </p:spPr>
      </p:pic>
      <p:sp>
        <p:nvSpPr>
          <p:cNvPr id="108" name="CustomShape 6"/>
          <p:cNvSpPr/>
          <p:nvPr/>
        </p:nvSpPr>
        <p:spPr>
          <a:xfrm>
            <a:off x="2934360" y="3498480"/>
            <a:ext cx="121680" cy="5331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7"/>
          <p:cNvSpPr/>
          <p:nvPr/>
        </p:nvSpPr>
        <p:spPr>
          <a:xfrm>
            <a:off x="8115840" y="4240800"/>
            <a:ext cx="121680" cy="5331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8"/>
          <p:cNvSpPr/>
          <p:nvPr/>
        </p:nvSpPr>
        <p:spPr>
          <a:xfrm>
            <a:off x="2347560" y="4113360"/>
            <a:ext cx="1294920" cy="594720"/>
          </a:xfrm>
          <a:prstGeom prst="round2SameRect">
            <a:avLst>
              <a:gd name="adj1" fmla="val 16667"/>
              <a:gd name="adj2" fmla="val 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Memory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9"/>
          <p:cNvSpPr/>
          <p:nvPr/>
        </p:nvSpPr>
        <p:spPr>
          <a:xfrm>
            <a:off x="7582320" y="4808160"/>
            <a:ext cx="1294920" cy="594720"/>
          </a:xfrm>
          <a:prstGeom prst="round2SameRect">
            <a:avLst>
              <a:gd name="adj1" fmla="val 16667"/>
              <a:gd name="adj2" fmla="val 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Memory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10"/>
          <p:cNvSpPr/>
          <p:nvPr/>
        </p:nvSpPr>
        <p:spPr>
          <a:xfrm>
            <a:off x="2172240" y="1898280"/>
            <a:ext cx="1599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541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Processor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11"/>
          <p:cNvSpPr/>
          <p:nvPr/>
        </p:nvSpPr>
        <p:spPr>
          <a:xfrm>
            <a:off x="7125120" y="1821960"/>
            <a:ext cx="1599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541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Processor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12"/>
          <p:cNvSpPr/>
          <p:nvPr/>
        </p:nvSpPr>
        <p:spPr>
          <a:xfrm>
            <a:off x="1410120" y="4793760"/>
            <a:ext cx="327636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344068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Older processor had only single CPU core to execute instructions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13"/>
          <p:cNvSpPr/>
          <p:nvPr/>
        </p:nvSpPr>
        <p:spPr>
          <a:xfrm>
            <a:off x="6287040" y="5579280"/>
            <a:ext cx="327636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344068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Processors have 4 or more independent CPU cores to execute instructions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1" descr=""/>
          <p:cNvPicPr/>
          <p:nvPr/>
        </p:nvPicPr>
        <p:blipFill>
          <a:blip r:embed="rId1"/>
          <a:stretch/>
        </p:blipFill>
        <p:spPr>
          <a:xfrm>
            <a:off x="2251800" y="368640"/>
            <a:ext cx="7260120" cy="5567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Picture 1" descr=""/>
          <p:cNvPicPr/>
          <p:nvPr/>
        </p:nvPicPr>
        <p:blipFill>
          <a:blip r:embed="rId1"/>
          <a:stretch/>
        </p:blipFill>
        <p:spPr>
          <a:xfrm>
            <a:off x="2033640" y="231840"/>
            <a:ext cx="6932880" cy="593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Picture 1" descr=""/>
          <p:cNvPicPr/>
          <p:nvPr/>
        </p:nvPicPr>
        <p:blipFill>
          <a:blip r:embed="rId1"/>
          <a:stretch/>
        </p:blipFill>
        <p:spPr>
          <a:xfrm>
            <a:off x="2511360" y="573120"/>
            <a:ext cx="6482160" cy="5677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Picture 1" descr=""/>
          <p:cNvPicPr/>
          <p:nvPr/>
        </p:nvPicPr>
        <p:blipFill>
          <a:blip r:embed="rId1"/>
          <a:stretch/>
        </p:blipFill>
        <p:spPr>
          <a:xfrm>
            <a:off x="2156400" y="272880"/>
            <a:ext cx="6932880" cy="5786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icture 1" descr=""/>
          <p:cNvPicPr/>
          <p:nvPr/>
        </p:nvPicPr>
        <p:blipFill>
          <a:blip r:embed="rId1"/>
          <a:stretch/>
        </p:blipFill>
        <p:spPr>
          <a:xfrm>
            <a:off x="2197440" y="368640"/>
            <a:ext cx="6645960" cy="5745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icture 1" descr=""/>
          <p:cNvPicPr/>
          <p:nvPr/>
        </p:nvPicPr>
        <p:blipFill>
          <a:blip r:embed="rId1"/>
          <a:stretch/>
        </p:blipFill>
        <p:spPr>
          <a:xfrm>
            <a:off x="0" y="-25560"/>
            <a:ext cx="12191760" cy="6248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Picture 2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248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Picture 1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262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Picture 1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275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icture 1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248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1863000" y="1767960"/>
            <a:ext cx="4723920" cy="452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0980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When you run sequential program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Calibri"/>
              <a:buChar char=" 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Instructions executed in serial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1cade4"/>
              </a:buClr>
              <a:buFont typeface="Calibri"/>
              <a:buChar char=" 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Other cores are idle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980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980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Waste of available resource… We want all cores to be used to execute program.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980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9800"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2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1" lang="en-US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HOW ?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1863000" y="561240"/>
            <a:ext cx="822924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85000"/>
              </a:lnSpc>
            </a:pPr>
            <a:r>
              <a:rPr b="0" lang="en-US" sz="3600" spc="-49" strike="noStrike">
                <a:solidFill>
                  <a:srgbClr val="1482ac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Sequential</a:t>
            </a:r>
            <a:r>
              <a:rPr b="0" lang="en-US" sz="4800" spc="-49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 </a:t>
            </a:r>
            <a:r>
              <a:rPr b="0" lang="en-US" sz="3600" spc="-49" strike="noStrike">
                <a:solidFill>
                  <a:srgbClr val="1482ac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Program Execution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6739560" y="3060720"/>
            <a:ext cx="3352320" cy="1964160"/>
          </a:xfrm>
          <a:prstGeom prst="roundRect">
            <a:avLst>
              <a:gd name="adj" fmla="val 16667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marL="109800">
              <a:lnSpc>
                <a:spcPct val="100000"/>
              </a:lnSpc>
              <a:spcBef>
                <a:spcPts val="400"/>
              </a:spcBef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--------------------------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9800">
              <a:lnSpc>
                <a:spcPct val="100000"/>
              </a:lnSpc>
              <a:spcBef>
                <a:spcPts val="400"/>
              </a:spcBef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--------------------------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9" name="Picture 17" descr=""/>
          <p:cNvPicPr/>
          <p:nvPr/>
        </p:nvPicPr>
        <p:blipFill>
          <a:blip r:embed="rId1"/>
          <a:stretch/>
        </p:blipFill>
        <p:spPr>
          <a:xfrm>
            <a:off x="7055640" y="3213360"/>
            <a:ext cx="1090080" cy="536040"/>
          </a:xfrm>
          <a:prstGeom prst="rect">
            <a:avLst/>
          </a:prstGeom>
          <a:ln>
            <a:noFill/>
          </a:ln>
        </p:spPr>
      </p:pic>
      <p:pic>
        <p:nvPicPr>
          <p:cNvPr id="120" name="Picture 18" descr=""/>
          <p:cNvPicPr/>
          <p:nvPr/>
        </p:nvPicPr>
        <p:blipFill>
          <a:blip r:embed="rId2"/>
          <a:stretch/>
        </p:blipFill>
        <p:spPr>
          <a:xfrm>
            <a:off x="8721000" y="3210120"/>
            <a:ext cx="1090080" cy="536040"/>
          </a:xfrm>
          <a:prstGeom prst="rect">
            <a:avLst/>
          </a:prstGeom>
          <a:ln>
            <a:noFill/>
          </a:ln>
        </p:spPr>
      </p:pic>
      <p:pic>
        <p:nvPicPr>
          <p:cNvPr id="121" name="Picture 19" descr=""/>
          <p:cNvPicPr/>
          <p:nvPr/>
        </p:nvPicPr>
        <p:blipFill>
          <a:blip r:embed="rId3"/>
          <a:stretch/>
        </p:blipFill>
        <p:spPr>
          <a:xfrm>
            <a:off x="7055640" y="4432320"/>
            <a:ext cx="1090080" cy="536040"/>
          </a:xfrm>
          <a:prstGeom prst="rect">
            <a:avLst/>
          </a:prstGeom>
          <a:ln>
            <a:noFill/>
          </a:ln>
        </p:spPr>
      </p:pic>
      <p:pic>
        <p:nvPicPr>
          <p:cNvPr id="122" name="Picture 20" descr=""/>
          <p:cNvPicPr/>
          <p:nvPr/>
        </p:nvPicPr>
        <p:blipFill>
          <a:blip r:embed="rId4"/>
          <a:stretch/>
        </p:blipFill>
        <p:spPr>
          <a:xfrm>
            <a:off x="8753760" y="4432320"/>
            <a:ext cx="1090080" cy="536040"/>
          </a:xfrm>
          <a:prstGeom prst="rect">
            <a:avLst/>
          </a:prstGeom>
          <a:ln>
            <a:noFill/>
          </a:ln>
        </p:spPr>
      </p:pic>
      <p:sp>
        <p:nvSpPr>
          <p:cNvPr id="123" name="CustomShape 4"/>
          <p:cNvSpPr/>
          <p:nvPr/>
        </p:nvSpPr>
        <p:spPr>
          <a:xfrm>
            <a:off x="8568360" y="5025240"/>
            <a:ext cx="121680" cy="533160"/>
          </a:xfrm>
          <a:prstGeom prst="up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5"/>
          <p:cNvSpPr/>
          <p:nvPr/>
        </p:nvSpPr>
        <p:spPr>
          <a:xfrm>
            <a:off x="8035200" y="5635080"/>
            <a:ext cx="1294920" cy="594720"/>
          </a:xfrm>
          <a:prstGeom prst="round2SameRect">
            <a:avLst>
              <a:gd name="adj1" fmla="val 16667"/>
              <a:gd name="adj2" fmla="val 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Memory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6"/>
          <p:cNvSpPr/>
          <p:nvPr/>
        </p:nvSpPr>
        <p:spPr>
          <a:xfrm>
            <a:off x="7219800" y="1617120"/>
            <a:ext cx="399600" cy="159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vert="vert27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Instruction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CustomShape 7"/>
          <p:cNvSpPr/>
          <p:nvPr/>
        </p:nvSpPr>
        <p:spPr>
          <a:xfrm>
            <a:off x="7578000" y="1963080"/>
            <a:ext cx="360" cy="1021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8"/>
          <p:cNvSpPr/>
          <p:nvPr/>
        </p:nvSpPr>
        <p:spPr>
          <a:xfrm>
            <a:off x="8994240" y="2900160"/>
            <a:ext cx="609120" cy="51048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CustomShape 9"/>
          <p:cNvSpPr/>
          <p:nvPr/>
        </p:nvSpPr>
        <p:spPr>
          <a:xfrm>
            <a:off x="9025560" y="4096440"/>
            <a:ext cx="609120" cy="51048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10"/>
          <p:cNvSpPr/>
          <p:nvPr/>
        </p:nvSpPr>
        <p:spPr>
          <a:xfrm>
            <a:off x="7273080" y="4096440"/>
            <a:ext cx="609120" cy="51048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icture 1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289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1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275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1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289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icture 1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262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icture 1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275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7" dur="indefinite" restart="never" nodeType="tmRoot">
          <p:childTnLst>
            <p:seq>
              <p:cTn id="1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Picture 1" descr=""/>
          <p:cNvPicPr/>
          <p:nvPr/>
        </p:nvPicPr>
        <p:blipFill>
          <a:blip r:embed="rId1"/>
          <a:stretch/>
        </p:blipFill>
        <p:spPr>
          <a:xfrm>
            <a:off x="1569600" y="1690920"/>
            <a:ext cx="7942680" cy="2621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9" dur="indefinite" restart="never" nodeType="tmRoot">
          <p:childTnLst>
            <p:seq>
              <p:cTn id="1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Picture 1" descr=""/>
          <p:cNvPicPr/>
          <p:nvPr/>
        </p:nvPicPr>
        <p:blipFill>
          <a:blip r:embed="rId1"/>
          <a:stretch/>
        </p:blipFill>
        <p:spPr>
          <a:xfrm>
            <a:off x="2398680" y="665640"/>
            <a:ext cx="8193960" cy="4818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1" dur="indefinite" restart="never" nodeType="tmRoot">
          <p:childTnLst>
            <p:seq>
              <p:cTn id="1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icture 1" descr=""/>
          <p:cNvPicPr/>
          <p:nvPr/>
        </p:nvPicPr>
        <p:blipFill>
          <a:blip r:embed="rId1"/>
          <a:stretch/>
        </p:blipFill>
        <p:spPr>
          <a:xfrm>
            <a:off x="0" y="-25560"/>
            <a:ext cx="12191760" cy="6275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3" dur="indefinite" restart="never" nodeType="tmRoot">
          <p:childTnLst>
            <p:seq>
              <p:cTn id="1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2579400" y="2756880"/>
            <a:ext cx="702828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2683c6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How OpenMP Interacts with Lower Level Runtime ?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5" dur="indefinite" restart="never" nodeType="tmRoot">
          <p:childTnLst>
            <p:seq>
              <p:cTn id="1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icture 1" descr=""/>
          <p:cNvPicPr/>
          <p:nvPr/>
        </p:nvPicPr>
        <p:blipFill>
          <a:blip r:embed="rId1"/>
          <a:stretch/>
        </p:blipFill>
        <p:spPr>
          <a:xfrm>
            <a:off x="310680" y="1465560"/>
            <a:ext cx="5421240" cy="3321720"/>
          </a:xfrm>
          <a:prstGeom prst="rect">
            <a:avLst/>
          </a:prstGeom>
          <a:ln>
            <a:noFill/>
          </a:ln>
        </p:spPr>
      </p:pic>
      <p:pic>
        <p:nvPicPr>
          <p:cNvPr id="196" name="Picture 2" descr=""/>
          <p:cNvPicPr/>
          <p:nvPr/>
        </p:nvPicPr>
        <p:blipFill>
          <a:blip r:embed="rId2"/>
          <a:stretch/>
        </p:blipFill>
        <p:spPr>
          <a:xfrm>
            <a:off x="5731920" y="576360"/>
            <a:ext cx="5990400" cy="5598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7" dur="indefinite" restart="never" nodeType="tmRoot">
          <p:childTnLst>
            <p:seq>
              <p:cTn id="1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1200960" y="641520"/>
            <a:ext cx="956664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49" strike="noStrike">
                <a:solidFill>
                  <a:srgbClr val="1482ac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OpenMP : An API for writing Multithreaded Application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1200960" y="2047320"/>
            <a:ext cx="9880560" cy="359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50000"/>
              </a:lnSpc>
              <a:buClr>
                <a:srgbClr val="40404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Set of compiler directives and library routines  for parallel application programmers 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50000"/>
              </a:lnSpc>
              <a:buClr>
                <a:srgbClr val="40404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Greatly simplifies writing multi-threaded (MT)  programs in Fortran, C and C++ 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50000"/>
              </a:lnSpc>
              <a:buClr>
                <a:srgbClr val="40404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Standardise last 20 years of SMP practice.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3821400" y="2824920"/>
            <a:ext cx="533592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2683c6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Pi Program</a:t>
            </a:r>
            <a:endParaRPr b="0" lang="en-US" sz="5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9" dur="indefinite" restart="never" nodeType="tmRoot">
          <p:childTnLst>
            <p:seq>
              <p:cTn id="1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Picture 1" descr=""/>
          <p:cNvPicPr/>
          <p:nvPr/>
        </p:nvPicPr>
        <p:blipFill>
          <a:blip r:embed="rId1"/>
          <a:stretch/>
        </p:blipFill>
        <p:spPr>
          <a:xfrm>
            <a:off x="0" y="1798560"/>
            <a:ext cx="4394160" cy="3265200"/>
          </a:xfrm>
          <a:prstGeom prst="rect">
            <a:avLst/>
          </a:prstGeom>
          <a:ln>
            <a:noFill/>
          </a:ln>
        </p:spPr>
      </p:pic>
      <p:pic>
        <p:nvPicPr>
          <p:cNvPr id="199" name="Picture 2" descr=""/>
          <p:cNvPicPr/>
          <p:nvPr/>
        </p:nvPicPr>
        <p:blipFill>
          <a:blip r:embed="rId2"/>
          <a:stretch/>
        </p:blipFill>
        <p:spPr>
          <a:xfrm>
            <a:off x="3180240" y="2178720"/>
            <a:ext cx="3584520" cy="2504880"/>
          </a:xfrm>
          <a:prstGeom prst="rect">
            <a:avLst/>
          </a:prstGeom>
          <a:ln>
            <a:noFill/>
          </a:ln>
        </p:spPr>
      </p:pic>
      <p:pic>
        <p:nvPicPr>
          <p:cNvPr id="200" name="Picture 3" descr=""/>
          <p:cNvPicPr/>
          <p:nvPr/>
        </p:nvPicPr>
        <p:blipFill>
          <a:blip r:embed="rId3"/>
          <a:stretch/>
        </p:blipFill>
        <p:spPr>
          <a:xfrm>
            <a:off x="6765120" y="621360"/>
            <a:ext cx="5048640" cy="5096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1" dur="indefinite" restart="never" nodeType="tmRoot">
          <p:childTnLst>
            <p:seq>
              <p:cTn id="1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icture 1" descr=""/>
          <p:cNvPicPr/>
          <p:nvPr/>
        </p:nvPicPr>
        <p:blipFill>
          <a:blip r:embed="rId1"/>
          <a:stretch/>
        </p:blipFill>
        <p:spPr>
          <a:xfrm>
            <a:off x="432000" y="655200"/>
            <a:ext cx="4667400" cy="5410440"/>
          </a:xfrm>
          <a:prstGeom prst="rect">
            <a:avLst/>
          </a:prstGeom>
          <a:ln>
            <a:noFill/>
          </a:ln>
        </p:spPr>
      </p:pic>
      <p:pic>
        <p:nvPicPr>
          <p:cNvPr id="202" name="Picture 3" descr=""/>
          <p:cNvPicPr/>
          <p:nvPr/>
        </p:nvPicPr>
        <p:blipFill>
          <a:blip r:embed="rId2"/>
          <a:stretch/>
        </p:blipFill>
        <p:spPr>
          <a:xfrm>
            <a:off x="5099760" y="471960"/>
            <a:ext cx="5952600" cy="5594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3" dur="indefinite" restart="never" nodeType="tmRoot">
          <p:childTnLst>
            <p:seq>
              <p:cTn id="1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icture 2" descr=""/>
          <p:cNvPicPr/>
          <p:nvPr/>
        </p:nvPicPr>
        <p:blipFill>
          <a:blip r:embed="rId1"/>
          <a:stretch/>
        </p:blipFill>
        <p:spPr>
          <a:xfrm>
            <a:off x="537840" y="360720"/>
            <a:ext cx="10919520" cy="5872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5" dur="indefinite" restart="never" nodeType="tmRoot">
          <p:childTnLst>
            <p:seq>
              <p:cTn id="1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1078200" y="777960"/>
            <a:ext cx="10344600" cy="499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1" lang="en-US" sz="2800" spc="-1" strike="noStrike">
                <a:solidFill>
                  <a:srgbClr val="2683c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In addition to a parallel construct, you will need the runtime library routines 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50000"/>
              </a:lnSpc>
              <a:buClr>
                <a:srgbClr val="134163"/>
              </a:buClr>
              <a:buFont typeface="Wingdings" charset="2"/>
              <a:buChar char=""/>
            </a:pPr>
            <a:r>
              <a:rPr b="0" lang="en-US" sz="2400" spc="-1" strike="noStrike">
                <a:solidFill>
                  <a:srgbClr val="13416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int omp_get_num_threads();  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	</a:t>
            </a:r>
            <a:r>
              <a:rPr b="0" lang="en-US" sz="2400" spc="-1" strike="noStrike">
                <a:solidFill>
                  <a:srgbClr val="2c3943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Number of threads in a team;  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50000"/>
              </a:lnSpc>
              <a:buClr>
                <a:srgbClr val="0e5772"/>
              </a:buClr>
              <a:buFont typeface="Wingdings" charset="2"/>
              <a:buChar char=""/>
            </a:pPr>
            <a:r>
              <a:rPr b="0" lang="en-US" sz="2400" spc="-1" strike="noStrike">
                <a:solidFill>
                  <a:srgbClr val="0e5772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intomp_get_thread_num();  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	</a:t>
            </a:r>
            <a:r>
              <a:rPr b="0" lang="en-US" sz="24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Thread ID and Rank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50000"/>
              </a:lnSpc>
              <a:buClr>
                <a:srgbClr val="0e5772"/>
              </a:buClr>
              <a:buFont typeface="Wingdings" charset="2"/>
              <a:buChar char=""/>
            </a:pPr>
            <a:r>
              <a:rPr b="0" lang="en-US" sz="2400" spc="-1" strike="noStrike">
                <a:solidFill>
                  <a:srgbClr val="0e5772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double omp_get_wtime();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	</a:t>
            </a:r>
            <a:r>
              <a:rPr b="0" lang="en-US" sz="24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Time in Seconds since a fixed point in the past.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27" dur="indefinite" restart="never" nodeType="tmRoot">
          <p:childTnLst>
            <p:seq>
              <p:cTn id="1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235440" y="2279160"/>
            <a:ext cx="246996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Serial Execution Time : ?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10052280" y="2291760"/>
            <a:ext cx="2139480" cy="22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Thread    Time 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     </a:t>
            </a:r>
            <a:r>
              <a:rPr b="0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1          ?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     </a:t>
            </a:r>
            <a:r>
              <a:rPr b="0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2         ?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     </a:t>
            </a:r>
            <a:r>
              <a:rPr b="0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3         ?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     </a:t>
            </a:r>
            <a:r>
              <a:rPr b="0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4         ?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7" name="Picture 5" descr=""/>
          <p:cNvPicPr/>
          <p:nvPr/>
        </p:nvPicPr>
        <p:blipFill>
          <a:blip r:embed="rId1"/>
          <a:stretch/>
        </p:blipFill>
        <p:spPr>
          <a:xfrm>
            <a:off x="2369880" y="0"/>
            <a:ext cx="7367760" cy="6317280"/>
          </a:xfrm>
          <a:prstGeom prst="rect">
            <a:avLst/>
          </a:prstGeom>
          <a:ln>
            <a:noFill/>
          </a:ln>
        </p:spPr>
      </p:pic>
    </p:spTree>
  </p:cSld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icture 1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289560"/>
          </a:xfrm>
          <a:prstGeom prst="rect">
            <a:avLst/>
          </a:prstGeom>
          <a:ln>
            <a:noFill/>
          </a:ln>
        </p:spPr>
      </p:pic>
    </p:spTree>
  </p:cSld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9041760" y="2179440"/>
            <a:ext cx="2133360" cy="22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Thread    Time 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     </a:t>
            </a:r>
            <a:r>
              <a:rPr b="0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1          ?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     </a:t>
            </a:r>
            <a:r>
              <a:rPr b="0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2         ?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     </a:t>
            </a:r>
            <a:r>
              <a:rPr b="0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3         ?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     </a:t>
            </a:r>
            <a:r>
              <a:rPr b="0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4         ?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0" name="Picture 5" descr=""/>
          <p:cNvPicPr/>
          <p:nvPr/>
        </p:nvPicPr>
        <p:blipFill>
          <a:blip r:embed="rId1"/>
          <a:stretch/>
        </p:blipFill>
        <p:spPr>
          <a:xfrm>
            <a:off x="1108800" y="0"/>
            <a:ext cx="7577640" cy="6297480"/>
          </a:xfrm>
          <a:prstGeom prst="rect">
            <a:avLst/>
          </a:prstGeom>
          <a:ln>
            <a:noFill/>
          </a:ln>
        </p:spPr>
      </p:pic>
    </p:spTree>
  </p:cSld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1269360" y="1283040"/>
            <a:ext cx="9798840" cy="575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4800" spc="-1" strike="noStrike">
                <a:solidFill>
                  <a:srgbClr val="2683c6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Do we really need to pad our arrays? </a:t>
            </a:r>
            <a:endParaRPr b="0" lang="en-US" sz="4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50000"/>
              </a:lnSpc>
            </a:pPr>
            <a:r>
              <a:rPr b="0" lang="en-US" sz="2400" spc="-1" strike="noStrike">
                <a:solidFill>
                  <a:srgbClr val="134163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• </a:t>
            </a:r>
            <a:r>
              <a:rPr b="0" lang="en-US" sz="2400" spc="-1" strike="noStrike">
                <a:solidFill>
                  <a:srgbClr val="134163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Padding arrays requires deep knowledge of the cache architecture.   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50000"/>
              </a:lnSpc>
            </a:pPr>
            <a:r>
              <a:rPr b="0" lang="en-US" sz="2400" spc="-1" strike="noStrike">
                <a:solidFill>
                  <a:srgbClr val="134163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   </a:t>
            </a:r>
            <a:r>
              <a:rPr b="0" lang="en-US" sz="2400" spc="-1" strike="noStrike">
                <a:solidFill>
                  <a:srgbClr val="134163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Move to a machine with different sized .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50000"/>
              </a:lnSpc>
            </a:pPr>
            <a:r>
              <a:rPr b="0" lang="en-US" sz="2400" spc="-1" strike="noStrike">
                <a:solidFill>
                  <a:srgbClr val="134163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   </a:t>
            </a:r>
            <a:r>
              <a:rPr b="0" lang="en-US" sz="2400" spc="-1" strike="noStrike">
                <a:solidFill>
                  <a:srgbClr val="134163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Cache lines and your software performance falls apart. 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5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50000"/>
              </a:lnSpc>
            </a:pPr>
            <a:r>
              <a:rPr b="0" lang="en-US" sz="2400" spc="-1" strike="noStrike">
                <a:solidFill>
                  <a:srgbClr val="134163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• </a:t>
            </a:r>
            <a:r>
              <a:rPr b="0" lang="en-US" sz="2400" spc="-1" strike="noStrike">
                <a:solidFill>
                  <a:srgbClr val="134163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There has got to be a better way to deal with false sharing. 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2006280" y="1978920"/>
            <a:ext cx="8010720" cy="283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50000"/>
              </a:lnSpc>
            </a:pPr>
            <a:r>
              <a:rPr b="0" lang="en-US" sz="5400" spc="-1" strike="noStrike">
                <a:solidFill>
                  <a:srgbClr val="2683c6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Synchronization</a:t>
            </a:r>
            <a:endParaRPr b="0" lang="en-US" sz="5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n-US" sz="2800" spc="-1" strike="noStrike">
                <a:solidFill>
                  <a:srgbClr val="134163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Bringing one or more threads to a well defined and 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0" lang="en-US" sz="2800" spc="-1" strike="noStrike">
                <a:solidFill>
                  <a:srgbClr val="134163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known point in their execution. 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1412640" y="506520"/>
            <a:ext cx="8229240" cy="114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85000"/>
              </a:lnSpc>
            </a:pPr>
            <a:r>
              <a:rPr b="0" lang="en-US" sz="3600" spc="-49" strike="noStrike">
                <a:solidFill>
                  <a:srgbClr val="1482ac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OpenMP Follows..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3" name="Picture 4" descr=""/>
          <p:cNvPicPr/>
          <p:nvPr/>
        </p:nvPicPr>
        <p:blipFill>
          <a:blip r:embed="rId1"/>
          <a:stretch/>
        </p:blipFill>
        <p:spPr>
          <a:xfrm>
            <a:off x="1412640" y="1586160"/>
            <a:ext cx="2868480" cy="2312640"/>
          </a:xfrm>
          <a:prstGeom prst="rect">
            <a:avLst/>
          </a:prstGeom>
          <a:ln>
            <a:noFill/>
          </a:ln>
        </p:spPr>
      </p:pic>
      <p:pic>
        <p:nvPicPr>
          <p:cNvPr id="134" name="Picture 6" descr=""/>
          <p:cNvPicPr/>
          <p:nvPr/>
        </p:nvPicPr>
        <p:blipFill>
          <a:blip r:embed="rId2"/>
          <a:stretch/>
        </p:blipFill>
        <p:spPr>
          <a:xfrm>
            <a:off x="7014960" y="3426480"/>
            <a:ext cx="3036960" cy="2361960"/>
          </a:xfrm>
          <a:prstGeom prst="rect">
            <a:avLst/>
          </a:prstGeom>
          <a:ln>
            <a:noFill/>
          </a:ln>
        </p:spPr>
      </p:pic>
      <p:sp>
        <p:nvSpPr>
          <p:cNvPr id="135" name="CustomShape 2"/>
          <p:cNvSpPr/>
          <p:nvPr/>
        </p:nvSpPr>
        <p:spPr>
          <a:xfrm>
            <a:off x="1344960" y="4013280"/>
            <a:ext cx="286848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4499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Shared Memory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6809400" y="3026520"/>
            <a:ext cx="31237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24499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Explicit Parallelism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1473840" y="832680"/>
            <a:ext cx="7710480" cy="52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0" lang="en-US" sz="4400" spc="-1" strike="noStrike">
                <a:solidFill>
                  <a:srgbClr val="2683c6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High level synchronization: 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50000"/>
              </a:lnSpc>
              <a:buClr>
                <a:srgbClr val="134163"/>
              </a:buClr>
              <a:buFont typeface="Wingdings" charset="2"/>
              <a:buChar char=""/>
            </a:pPr>
            <a:r>
              <a:rPr b="0" lang="en-US" sz="1800" spc="-1" strike="noStrike">
                <a:solidFill>
                  <a:srgbClr val="134163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critical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50000"/>
              </a:lnSpc>
              <a:buClr>
                <a:srgbClr val="134163"/>
              </a:buClr>
              <a:buFont typeface="Wingdings" charset="2"/>
              <a:buChar char=""/>
            </a:pPr>
            <a:r>
              <a:rPr b="0" lang="en-US" sz="1800" spc="-1" strike="noStrike">
                <a:solidFill>
                  <a:srgbClr val="134163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atomic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50000"/>
              </a:lnSpc>
              <a:buClr>
                <a:srgbClr val="134163"/>
              </a:buClr>
              <a:buFont typeface="Wingdings" charset="2"/>
              <a:buChar char=""/>
            </a:pPr>
            <a:r>
              <a:rPr b="0" lang="en-US" sz="1800" spc="-1" strike="noStrike">
                <a:solidFill>
                  <a:srgbClr val="134163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barrier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50000"/>
              </a:lnSpc>
              <a:buClr>
                <a:srgbClr val="134163"/>
              </a:buClr>
              <a:buFont typeface="Wingdings" charset="2"/>
              <a:buChar char=""/>
            </a:pPr>
            <a:r>
              <a:rPr b="0" lang="en-US" sz="1800" spc="-1" strike="noStrike">
                <a:solidFill>
                  <a:srgbClr val="134163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ordered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4400" spc="-1" strike="noStrike">
                <a:solidFill>
                  <a:srgbClr val="2683c6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Low level synchronization 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50000"/>
              </a:lnSpc>
              <a:buClr>
                <a:srgbClr val="134163"/>
              </a:buClr>
              <a:buFont typeface="Wingdings" charset="2"/>
              <a:buChar char=""/>
            </a:pPr>
            <a:r>
              <a:rPr b="0" lang="en-US" sz="1800" spc="-1" strike="noStrike">
                <a:solidFill>
                  <a:srgbClr val="134163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flush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50000"/>
              </a:lnSpc>
              <a:buClr>
                <a:srgbClr val="134163"/>
              </a:buClr>
              <a:buFont typeface="Wingdings" charset="2"/>
              <a:buChar char=""/>
            </a:pPr>
            <a:r>
              <a:rPr b="0" lang="en-US" sz="1800" spc="-1" strike="noStrike">
                <a:solidFill>
                  <a:srgbClr val="134163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locks (both simple and nested)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icture 1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316920"/>
          </a:xfrm>
          <a:prstGeom prst="rect">
            <a:avLst/>
          </a:prstGeom>
          <a:ln>
            <a:noFill/>
          </a:ln>
        </p:spPr>
      </p:pic>
    </p:spTree>
  </p:cSld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2" descr=""/>
          <p:cNvPicPr/>
          <p:nvPr/>
        </p:nvPicPr>
        <p:blipFill>
          <a:blip r:embed="rId1"/>
          <a:stretch/>
        </p:blipFill>
        <p:spPr>
          <a:xfrm>
            <a:off x="5653440" y="974880"/>
            <a:ext cx="6087960" cy="3498840"/>
          </a:xfrm>
          <a:prstGeom prst="rect">
            <a:avLst/>
          </a:prstGeom>
          <a:ln w="9360">
            <a:noFill/>
          </a:ln>
        </p:spPr>
      </p:pic>
      <p:pic>
        <p:nvPicPr>
          <p:cNvPr id="216" name="Picture 2" descr=""/>
          <p:cNvPicPr/>
          <p:nvPr/>
        </p:nvPicPr>
        <p:blipFill>
          <a:blip r:embed="rId2"/>
          <a:stretch/>
        </p:blipFill>
        <p:spPr>
          <a:xfrm>
            <a:off x="258840" y="974880"/>
            <a:ext cx="5229000" cy="4390560"/>
          </a:xfrm>
          <a:prstGeom prst="rect">
            <a:avLst/>
          </a:prstGeom>
          <a:ln>
            <a:noFill/>
          </a:ln>
        </p:spPr>
      </p:pic>
    </p:spTree>
  </p:cSld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Picture 1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275880"/>
          </a:xfrm>
          <a:prstGeom prst="rect">
            <a:avLst/>
          </a:prstGeom>
          <a:ln>
            <a:noFill/>
          </a:ln>
        </p:spPr>
      </p:pic>
    </p:spTree>
  </p:cSld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icture 1" descr=""/>
          <p:cNvPicPr/>
          <p:nvPr/>
        </p:nvPicPr>
        <p:blipFill>
          <a:blip r:embed="rId1"/>
          <a:stretch/>
        </p:blipFill>
        <p:spPr>
          <a:xfrm>
            <a:off x="1234440" y="1255680"/>
            <a:ext cx="5115240" cy="4810320"/>
          </a:xfrm>
          <a:prstGeom prst="rect">
            <a:avLst/>
          </a:prstGeom>
          <a:ln>
            <a:noFill/>
          </a:ln>
        </p:spPr>
      </p:pic>
      <p:sp>
        <p:nvSpPr>
          <p:cNvPr id="219" name="CustomShape 1"/>
          <p:cNvSpPr/>
          <p:nvPr/>
        </p:nvSpPr>
        <p:spPr>
          <a:xfrm>
            <a:off x="1234440" y="609480"/>
            <a:ext cx="38073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1c6295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Critical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8409960" y="2279160"/>
            <a:ext cx="2127960" cy="22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Thread    Time 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     </a:t>
            </a:r>
            <a:r>
              <a:rPr b="0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1          ?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     </a:t>
            </a:r>
            <a:r>
              <a:rPr b="0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2         ?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     </a:t>
            </a:r>
            <a:r>
              <a:rPr b="0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3         ?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     </a:t>
            </a:r>
            <a:r>
              <a:rPr b="0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4         ?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1" name="Picture 3" descr=""/>
          <p:cNvPicPr/>
          <p:nvPr/>
        </p:nvPicPr>
        <p:blipFill>
          <a:blip r:embed="rId1"/>
          <a:stretch/>
        </p:blipFill>
        <p:spPr>
          <a:xfrm>
            <a:off x="996480" y="0"/>
            <a:ext cx="6832800" cy="6286320"/>
          </a:xfrm>
          <a:prstGeom prst="rect">
            <a:avLst/>
          </a:prstGeom>
          <a:ln>
            <a:noFill/>
          </a:ln>
        </p:spPr>
      </p:pic>
    </p:spTree>
  </p:cSld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1" descr=""/>
          <p:cNvPicPr/>
          <p:nvPr/>
        </p:nvPicPr>
        <p:blipFill>
          <a:blip r:embed="rId1"/>
          <a:stretch/>
        </p:blipFill>
        <p:spPr>
          <a:xfrm>
            <a:off x="0" y="-23040"/>
            <a:ext cx="12172680" cy="6479640"/>
          </a:xfrm>
          <a:prstGeom prst="rect">
            <a:avLst/>
          </a:prstGeom>
          <a:ln>
            <a:noFill/>
          </a:ln>
        </p:spPr>
      </p:pic>
    </p:spTree>
  </p:cSld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icture 1" descr=""/>
          <p:cNvPicPr/>
          <p:nvPr/>
        </p:nvPicPr>
        <p:blipFill>
          <a:blip r:embed="rId1"/>
          <a:stretch/>
        </p:blipFill>
        <p:spPr>
          <a:xfrm>
            <a:off x="1787760" y="0"/>
            <a:ext cx="8786160" cy="6306480"/>
          </a:xfrm>
          <a:prstGeom prst="rect">
            <a:avLst/>
          </a:prstGeom>
          <a:ln>
            <a:noFill/>
          </a:ln>
        </p:spPr>
      </p:pic>
      <p:sp>
        <p:nvSpPr>
          <p:cNvPr id="224" name="CustomShape 1"/>
          <p:cNvSpPr/>
          <p:nvPr/>
        </p:nvSpPr>
        <p:spPr>
          <a:xfrm>
            <a:off x="8409960" y="2279160"/>
            <a:ext cx="2127600" cy="228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Thread    Time 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     </a:t>
            </a:r>
            <a:r>
              <a:rPr b="0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1          ?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     </a:t>
            </a:r>
            <a:r>
              <a:rPr b="0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2         ?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     </a:t>
            </a:r>
            <a:r>
              <a:rPr b="0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3         ?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     </a:t>
            </a:r>
            <a:r>
              <a:rPr b="0" lang="en-US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4         ?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3343680" y="1951560"/>
            <a:ext cx="6946200" cy="10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6600" spc="-1" strike="noStrike">
                <a:solidFill>
                  <a:srgbClr val="1482ac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Work Sharing</a:t>
            </a:r>
            <a:endParaRPr b="0" lang="en-US" sz="6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4585680" y="3278160"/>
            <a:ext cx="3097800" cy="20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200000"/>
              </a:lnSpc>
              <a:buClr>
                <a:srgbClr val="0e5772"/>
              </a:buClr>
              <a:buFont typeface="Wingdings" charset="2"/>
              <a:buChar char=""/>
            </a:pPr>
            <a:r>
              <a:rPr b="0" lang="en-US" sz="1800" spc="-1" strike="noStrike">
                <a:solidFill>
                  <a:srgbClr val="0e5772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Loop Construct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200000"/>
              </a:lnSpc>
              <a:buClr>
                <a:srgbClr val="0e5772"/>
              </a:buClr>
              <a:buFont typeface="Wingdings" charset="2"/>
              <a:buChar char=""/>
            </a:pPr>
            <a:r>
              <a:rPr b="0" lang="en-US" sz="1800" spc="-1" strike="noStrike">
                <a:solidFill>
                  <a:srgbClr val="0e5772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Section Construct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200000"/>
              </a:lnSpc>
              <a:buClr>
                <a:srgbClr val="0e5772"/>
              </a:buClr>
              <a:buFont typeface="Wingdings" charset="2"/>
              <a:buChar char=""/>
            </a:pPr>
            <a:r>
              <a:rPr b="0" lang="en-US" sz="1800" spc="-1" strike="noStrike">
                <a:solidFill>
                  <a:srgbClr val="0e5772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Single Construct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200000"/>
              </a:lnSpc>
              <a:buClr>
                <a:srgbClr val="0e5772"/>
              </a:buClr>
              <a:buFont typeface="Wingdings" charset="2"/>
              <a:buChar char=""/>
            </a:pPr>
            <a:r>
              <a:rPr b="0" lang="en-US" sz="1800" spc="-1" strike="noStrike">
                <a:solidFill>
                  <a:srgbClr val="0e5772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Task Construct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Picture 5" descr=""/>
          <p:cNvPicPr/>
          <p:nvPr/>
        </p:nvPicPr>
        <p:blipFill>
          <a:blip r:embed="rId1"/>
          <a:stretch/>
        </p:blipFill>
        <p:spPr>
          <a:xfrm>
            <a:off x="2646000" y="1474920"/>
            <a:ext cx="6371640" cy="4804200"/>
          </a:xfrm>
          <a:prstGeom prst="rect">
            <a:avLst/>
          </a:prstGeom>
          <a:ln>
            <a:noFill/>
          </a:ln>
        </p:spPr>
      </p:pic>
      <p:sp>
        <p:nvSpPr>
          <p:cNvPr id="228" name="CustomShape 1"/>
          <p:cNvSpPr/>
          <p:nvPr/>
        </p:nvSpPr>
        <p:spPr>
          <a:xfrm>
            <a:off x="1266840" y="576000"/>
            <a:ext cx="4564800" cy="64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1c6295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Loop Construct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1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248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Picture 1" descr=""/>
          <p:cNvPicPr/>
          <p:nvPr/>
        </p:nvPicPr>
        <p:blipFill>
          <a:blip r:embed="rId1"/>
          <a:stretch/>
        </p:blipFill>
        <p:spPr>
          <a:xfrm>
            <a:off x="0" y="72000"/>
            <a:ext cx="12183120" cy="6335640"/>
          </a:xfrm>
          <a:prstGeom prst="rect">
            <a:avLst/>
          </a:prstGeom>
          <a:ln>
            <a:noFill/>
          </a:ln>
        </p:spPr>
      </p:pic>
    </p:spTree>
  </p:cSld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Picture 1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303240"/>
          </a:xfrm>
          <a:prstGeom prst="rect">
            <a:avLst/>
          </a:prstGeom>
          <a:ln>
            <a:noFill/>
          </a:ln>
        </p:spPr>
      </p:pic>
    </p:spTree>
  </p:cSld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1665000" y="2975040"/>
            <a:ext cx="8543160" cy="143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2683c6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When To Use The Schedule Clause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1037160" y="668880"/>
            <a:ext cx="9293760" cy="557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e5772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Static 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50000"/>
              </a:lnSpc>
              <a:buClr>
                <a:srgbClr val="2683c6"/>
              </a:buClr>
              <a:buFont typeface="Wingdings" charset="2"/>
              <a:buChar char=""/>
            </a:pPr>
            <a:r>
              <a:rPr b="0" lang="en-US" sz="2400" spc="-1" strike="noStrike">
                <a:solidFill>
                  <a:srgbClr val="2683c6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Predetermined and predictable by Programmer.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50000"/>
              </a:lnSpc>
              <a:buClr>
                <a:srgbClr val="2683c6"/>
              </a:buClr>
              <a:buFont typeface="Wingdings" charset="2"/>
              <a:buChar char=""/>
            </a:pPr>
            <a:r>
              <a:rPr b="0" lang="en-US" sz="2400" spc="-1" strike="noStrike">
                <a:solidFill>
                  <a:srgbClr val="2683c6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Least work at runtime.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50000"/>
              </a:lnSpc>
              <a:buClr>
                <a:srgbClr val="2683c6"/>
              </a:buClr>
              <a:buFont typeface="Wingdings" charset="2"/>
              <a:buChar char=""/>
            </a:pPr>
            <a:r>
              <a:rPr b="0" lang="en-US" sz="2400" spc="-1" strike="noStrike">
                <a:solidFill>
                  <a:srgbClr val="2683c6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Scheduling done at compile time.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e5772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Dynamic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50000"/>
              </a:lnSpc>
              <a:buClr>
                <a:srgbClr val="2683c6"/>
              </a:buClr>
              <a:buFont typeface="Wingdings" charset="2"/>
              <a:buChar char=""/>
            </a:pPr>
            <a:r>
              <a:rPr b="0" lang="en-US" sz="2400" spc="-1" strike="noStrike">
                <a:solidFill>
                  <a:srgbClr val="2683c6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Unpredictable, highly variable work per iteration.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50000"/>
              </a:lnSpc>
              <a:buClr>
                <a:srgbClr val="2683c6"/>
              </a:buClr>
              <a:buFont typeface="Wingdings" charset="2"/>
              <a:buChar char=""/>
            </a:pPr>
            <a:r>
              <a:rPr b="0" lang="en-US" sz="2400" spc="-1" strike="noStrike">
                <a:solidFill>
                  <a:srgbClr val="2683c6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Most work at Runtime.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50000"/>
              </a:lnSpc>
              <a:buClr>
                <a:srgbClr val="2683c6"/>
              </a:buClr>
              <a:buFont typeface="Wingdings" charset="2"/>
              <a:buChar char=""/>
            </a:pPr>
            <a:r>
              <a:rPr b="0" lang="en-US" sz="2400" spc="-1" strike="noStrike">
                <a:solidFill>
                  <a:srgbClr val="2683c6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Complex scheduling logic at runtime.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icture 3" descr=""/>
          <p:cNvPicPr/>
          <p:nvPr/>
        </p:nvPicPr>
        <p:blipFill>
          <a:blip r:embed="rId1"/>
          <a:stretch/>
        </p:blipFill>
        <p:spPr>
          <a:xfrm>
            <a:off x="5841360" y="-27360"/>
            <a:ext cx="6350400" cy="6345720"/>
          </a:xfrm>
          <a:prstGeom prst="rect">
            <a:avLst/>
          </a:prstGeom>
          <a:ln>
            <a:noFill/>
          </a:ln>
        </p:spPr>
      </p:pic>
      <p:sp>
        <p:nvSpPr>
          <p:cNvPr id="234" name="CustomShape 1"/>
          <p:cNvSpPr/>
          <p:nvPr/>
        </p:nvSpPr>
        <p:spPr>
          <a:xfrm>
            <a:off x="1232640" y="2736000"/>
            <a:ext cx="380700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1c6295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Runtime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Picture 1" descr=""/>
          <p:cNvPicPr/>
          <p:nvPr/>
        </p:nvPicPr>
        <p:blipFill>
          <a:blip r:embed="rId1"/>
          <a:stretch/>
        </p:blipFill>
        <p:spPr>
          <a:xfrm>
            <a:off x="6551280" y="731520"/>
            <a:ext cx="5067000" cy="4345200"/>
          </a:xfrm>
          <a:prstGeom prst="rect">
            <a:avLst/>
          </a:prstGeom>
          <a:ln>
            <a:noFill/>
          </a:ln>
        </p:spPr>
      </p:pic>
      <p:pic>
        <p:nvPicPr>
          <p:cNvPr id="236" name="Picture 2" descr=""/>
          <p:cNvPicPr/>
          <p:nvPr/>
        </p:nvPicPr>
        <p:blipFill>
          <a:blip r:embed="rId2"/>
          <a:stretch/>
        </p:blipFill>
        <p:spPr>
          <a:xfrm>
            <a:off x="914400" y="1062360"/>
            <a:ext cx="4876560" cy="4314600"/>
          </a:xfrm>
          <a:prstGeom prst="rect">
            <a:avLst/>
          </a:prstGeom>
          <a:ln>
            <a:noFill/>
          </a:ln>
        </p:spPr>
      </p:pic>
    </p:spTree>
  </p:cSld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Picture 1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303240"/>
          </a:xfrm>
          <a:prstGeom prst="rect">
            <a:avLst/>
          </a:prstGeom>
          <a:ln>
            <a:noFill/>
          </a:ln>
        </p:spPr>
      </p:pic>
    </p:spTree>
  </p:cSld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Picture 1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289560"/>
          </a:xfrm>
          <a:prstGeom prst="rect">
            <a:avLst/>
          </a:prstGeom>
          <a:ln>
            <a:noFill/>
          </a:ln>
        </p:spPr>
      </p:pic>
    </p:spTree>
  </p:cSld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Picture 2" descr=""/>
          <p:cNvPicPr/>
          <p:nvPr/>
        </p:nvPicPr>
        <p:blipFill>
          <a:blip r:embed="rId1"/>
          <a:stretch/>
        </p:blipFill>
        <p:spPr>
          <a:xfrm>
            <a:off x="7115040" y="-54720"/>
            <a:ext cx="5076360" cy="6345720"/>
          </a:xfrm>
          <a:prstGeom prst="rect">
            <a:avLst/>
          </a:prstGeom>
          <a:ln>
            <a:noFill/>
          </a:ln>
        </p:spPr>
      </p:pic>
      <p:pic>
        <p:nvPicPr>
          <p:cNvPr id="240" name="Picture 3" descr=""/>
          <p:cNvPicPr/>
          <p:nvPr/>
        </p:nvPicPr>
        <p:blipFill>
          <a:blip r:embed="rId2"/>
          <a:stretch/>
        </p:blipFill>
        <p:spPr>
          <a:xfrm>
            <a:off x="898200" y="1922400"/>
            <a:ext cx="5377680" cy="2980080"/>
          </a:xfrm>
          <a:prstGeom prst="rect">
            <a:avLst/>
          </a:prstGeom>
          <a:ln>
            <a:noFill/>
          </a:ln>
        </p:spPr>
      </p:pic>
    </p:spTree>
  </p:cSld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Picture 4" descr=""/>
          <p:cNvPicPr/>
          <p:nvPr/>
        </p:nvPicPr>
        <p:blipFill>
          <a:blip r:embed="rId1"/>
          <a:stretch/>
        </p:blipFill>
        <p:spPr>
          <a:xfrm>
            <a:off x="5943600" y="597240"/>
            <a:ext cx="6106680" cy="5357520"/>
          </a:xfrm>
          <a:prstGeom prst="rect">
            <a:avLst/>
          </a:prstGeom>
          <a:ln>
            <a:noFill/>
          </a:ln>
        </p:spPr>
      </p:pic>
      <p:pic>
        <p:nvPicPr>
          <p:cNvPr id="242" name="Picture 2" descr=""/>
          <p:cNvPicPr/>
          <p:nvPr/>
        </p:nvPicPr>
        <p:blipFill>
          <a:blip r:embed="rId2"/>
          <a:stretch/>
        </p:blipFill>
        <p:spPr>
          <a:xfrm>
            <a:off x="228600" y="1567440"/>
            <a:ext cx="5875920" cy="3034440"/>
          </a:xfrm>
          <a:prstGeom prst="rect">
            <a:avLst/>
          </a:prstGeom>
          <a:ln>
            <a:noFill/>
          </a:ln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1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344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Picture 1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289560"/>
          </a:xfrm>
          <a:prstGeom prst="rect">
            <a:avLst/>
          </a:prstGeom>
          <a:ln>
            <a:noFill/>
          </a:ln>
        </p:spPr>
      </p:pic>
    </p:spTree>
  </p:cSld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Picture 4" descr=""/>
          <p:cNvPicPr/>
          <p:nvPr/>
        </p:nvPicPr>
        <p:blipFill>
          <a:blip r:embed="rId1"/>
          <a:stretch/>
        </p:blipFill>
        <p:spPr>
          <a:xfrm>
            <a:off x="5577840" y="146160"/>
            <a:ext cx="6249600" cy="6113880"/>
          </a:xfrm>
          <a:prstGeom prst="rect">
            <a:avLst/>
          </a:prstGeom>
          <a:ln>
            <a:noFill/>
          </a:ln>
        </p:spPr>
      </p:pic>
      <p:pic>
        <p:nvPicPr>
          <p:cNvPr id="245" name="Picture 5" descr=""/>
          <p:cNvPicPr/>
          <p:nvPr/>
        </p:nvPicPr>
        <p:blipFill>
          <a:blip r:embed="rId2"/>
          <a:stretch/>
        </p:blipFill>
        <p:spPr>
          <a:xfrm>
            <a:off x="0" y="146160"/>
            <a:ext cx="5426640" cy="6113880"/>
          </a:xfrm>
          <a:prstGeom prst="rect">
            <a:avLst/>
          </a:prstGeom>
          <a:ln>
            <a:noFill/>
          </a:ln>
        </p:spPr>
      </p:pic>
      <p:sp>
        <p:nvSpPr>
          <p:cNvPr id="246" name="CustomShape 1"/>
          <p:cNvSpPr/>
          <p:nvPr/>
        </p:nvSpPr>
        <p:spPr>
          <a:xfrm>
            <a:off x="3364920" y="164520"/>
            <a:ext cx="22125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Serial Code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8924400" y="164520"/>
            <a:ext cx="3053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Parallel with Reduction Clause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Picture 1" descr=""/>
          <p:cNvPicPr/>
          <p:nvPr/>
        </p:nvPicPr>
        <p:blipFill>
          <a:blip r:embed="rId1"/>
          <a:stretch/>
        </p:blipFill>
        <p:spPr>
          <a:xfrm>
            <a:off x="2775960" y="1256760"/>
            <a:ext cx="6319080" cy="3494160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249" name="CustomShape 1"/>
          <p:cNvSpPr/>
          <p:nvPr/>
        </p:nvSpPr>
        <p:spPr>
          <a:xfrm>
            <a:off x="750960" y="445320"/>
            <a:ext cx="531972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1482ac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Private &amp; Shared Clause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3411000" y="5616720"/>
            <a:ext cx="531972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1482ac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Barrier (Explicit / Implicit)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CustomShape 3"/>
          <p:cNvSpPr/>
          <p:nvPr/>
        </p:nvSpPr>
        <p:spPr>
          <a:xfrm>
            <a:off x="2041200" y="4953240"/>
            <a:ext cx="98622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#pragma omp parallel for private(i), firstprivate(b), lastprivate(a)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Picture 1" descr=""/>
          <p:cNvPicPr/>
          <p:nvPr/>
        </p:nvPicPr>
        <p:blipFill>
          <a:blip r:embed="rId1"/>
          <a:stretch/>
        </p:blipFill>
        <p:spPr>
          <a:xfrm>
            <a:off x="5682240" y="1316520"/>
            <a:ext cx="6057720" cy="4055040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253" name="CustomShape 1"/>
          <p:cNvSpPr/>
          <p:nvPr/>
        </p:nvSpPr>
        <p:spPr>
          <a:xfrm>
            <a:off x="3243960" y="5554440"/>
            <a:ext cx="531972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1482ac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Barrier (Explicit / Implicit)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946800" y="549360"/>
            <a:ext cx="531972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1482ac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Single Clause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5" name="Picture 3" descr=""/>
          <p:cNvPicPr/>
          <p:nvPr/>
        </p:nvPicPr>
        <p:blipFill>
          <a:blip r:embed="rId2"/>
          <a:stretch/>
        </p:blipFill>
        <p:spPr>
          <a:xfrm>
            <a:off x="946800" y="1333080"/>
            <a:ext cx="3809520" cy="4022640"/>
          </a:xfrm>
          <a:prstGeom prst="rect">
            <a:avLst/>
          </a:prstGeom>
          <a:ln>
            <a:noFill/>
          </a:ln>
        </p:spPr>
      </p:pic>
    </p:spTree>
  </p:cSld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Picture 1" descr=""/>
          <p:cNvPicPr/>
          <p:nvPr/>
        </p:nvPicPr>
        <p:blipFill>
          <a:blip r:embed="rId1"/>
          <a:stretch/>
        </p:blipFill>
        <p:spPr>
          <a:xfrm>
            <a:off x="3044520" y="1600200"/>
            <a:ext cx="6171840" cy="3526560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257" name="CustomShape 1"/>
          <p:cNvSpPr/>
          <p:nvPr/>
        </p:nvSpPr>
        <p:spPr>
          <a:xfrm>
            <a:off x="3470760" y="5619960"/>
            <a:ext cx="531972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1482ac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Barrier (Explicit / Implicit)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CustomShape 2"/>
          <p:cNvSpPr/>
          <p:nvPr/>
        </p:nvSpPr>
        <p:spPr>
          <a:xfrm>
            <a:off x="946800" y="549360"/>
            <a:ext cx="531972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1482ac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Master Clause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Picture 1" descr=""/>
          <p:cNvPicPr/>
          <p:nvPr/>
        </p:nvPicPr>
        <p:blipFill>
          <a:blip r:embed="rId1"/>
          <a:stretch/>
        </p:blipFill>
        <p:spPr>
          <a:xfrm>
            <a:off x="5745600" y="0"/>
            <a:ext cx="6445800" cy="631872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260" name="CustomShape 1"/>
          <p:cNvSpPr/>
          <p:nvPr/>
        </p:nvSpPr>
        <p:spPr>
          <a:xfrm>
            <a:off x="852120" y="653040"/>
            <a:ext cx="3943800" cy="22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2683c6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Sections</a:t>
            </a:r>
            <a:endParaRPr b="0" lang="en-US" sz="7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1" name="Picture 3" descr=""/>
          <p:cNvPicPr/>
          <p:nvPr/>
        </p:nvPicPr>
        <p:blipFill>
          <a:blip r:embed="rId2"/>
          <a:stretch/>
        </p:blipFill>
        <p:spPr>
          <a:xfrm>
            <a:off x="1001520" y="2209680"/>
            <a:ext cx="3161880" cy="3660480"/>
          </a:xfrm>
          <a:prstGeom prst="rect">
            <a:avLst/>
          </a:prstGeom>
          <a:ln>
            <a:noFill/>
          </a:ln>
        </p:spPr>
      </p:pic>
    </p:spTree>
  </p:cSld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Picture 1" descr=""/>
          <p:cNvPicPr/>
          <p:nvPr/>
        </p:nvPicPr>
        <p:blipFill>
          <a:blip r:embed="rId1"/>
          <a:stretch/>
        </p:blipFill>
        <p:spPr>
          <a:xfrm>
            <a:off x="6496200" y="0"/>
            <a:ext cx="5695560" cy="6301800"/>
          </a:xfrm>
          <a:prstGeom prst="rect">
            <a:avLst/>
          </a:prstGeom>
          <a:ln>
            <a:noFill/>
          </a:ln>
        </p:spPr>
      </p:pic>
      <p:sp>
        <p:nvSpPr>
          <p:cNvPr id="263" name="CustomShape 1"/>
          <p:cNvSpPr/>
          <p:nvPr/>
        </p:nvSpPr>
        <p:spPr>
          <a:xfrm>
            <a:off x="811440" y="1996920"/>
            <a:ext cx="5758920" cy="228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2683c6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Some other clauses ……</a:t>
            </a:r>
            <a:endParaRPr b="0" lang="en-US" sz="7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Picture 1" descr=""/>
          <p:cNvPicPr/>
          <p:nvPr/>
        </p:nvPicPr>
        <p:blipFill>
          <a:blip r:embed="rId1"/>
          <a:stretch/>
        </p:blipFill>
        <p:spPr>
          <a:xfrm>
            <a:off x="874080" y="593280"/>
            <a:ext cx="4512240" cy="249912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65" name="Picture 2" descr=""/>
          <p:cNvPicPr/>
          <p:nvPr/>
        </p:nvPicPr>
        <p:blipFill>
          <a:blip r:embed="rId2"/>
          <a:stretch/>
        </p:blipFill>
        <p:spPr>
          <a:xfrm>
            <a:off x="6201720" y="598680"/>
            <a:ext cx="5139360" cy="237924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66" name="Picture 3" descr=""/>
          <p:cNvPicPr/>
          <p:nvPr/>
        </p:nvPicPr>
        <p:blipFill>
          <a:blip r:embed="rId3"/>
          <a:stretch/>
        </p:blipFill>
        <p:spPr>
          <a:xfrm>
            <a:off x="3390480" y="3352320"/>
            <a:ext cx="4800960" cy="287244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</p:cSld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Picture 1" descr=""/>
          <p:cNvPicPr/>
          <p:nvPr/>
        </p:nvPicPr>
        <p:blipFill>
          <a:blip r:embed="rId1"/>
          <a:stretch/>
        </p:blipFill>
        <p:spPr>
          <a:xfrm>
            <a:off x="0" y="1800"/>
            <a:ext cx="12191760" cy="6342120"/>
          </a:xfrm>
          <a:prstGeom prst="rect">
            <a:avLst/>
          </a:prstGeom>
          <a:ln>
            <a:noFill/>
          </a:ln>
        </p:spPr>
      </p:pic>
    </p:spTree>
  </p:cSld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Picture 1" descr=""/>
          <p:cNvPicPr/>
          <p:nvPr/>
        </p:nvPicPr>
        <p:blipFill>
          <a:blip r:embed="rId1"/>
          <a:stretch/>
        </p:blipFill>
        <p:spPr>
          <a:xfrm>
            <a:off x="6467400" y="0"/>
            <a:ext cx="5724000" cy="6335640"/>
          </a:xfrm>
          <a:prstGeom prst="rect">
            <a:avLst/>
          </a:prstGeom>
          <a:ln>
            <a:noFill/>
          </a:ln>
        </p:spPr>
      </p:pic>
      <p:sp>
        <p:nvSpPr>
          <p:cNvPr id="269" name="CustomShape 1"/>
          <p:cNvSpPr/>
          <p:nvPr/>
        </p:nvSpPr>
        <p:spPr>
          <a:xfrm>
            <a:off x="777960" y="1431000"/>
            <a:ext cx="5117400" cy="338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2683c6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OpenMp</a:t>
            </a:r>
            <a:endParaRPr b="0" lang="en-US" sz="7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2683c6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>Constructs</a:t>
            </a:r>
            <a:endParaRPr b="0" lang="en-US" sz="7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1790</TotalTime>
  <Application>LibreOffice/5.3.6.1$Linux_X86_64 LibreOffice_project/30$Build-1</Application>
  <Words>790</Words>
  <Paragraphs>239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2018-09-30T13:40:00Z</dcterms:created>
  <dc:creator>Kapil</dc:creator>
  <dc:description/>
  <dc:language>en-US</dc:language>
  <cp:lastModifiedBy/>
  <dcterms:modified xsi:type="dcterms:W3CDTF">2018-12-27T09:55:53Z</dcterms:modified>
  <cp:revision>328</cp:revision>
  <dc:subject/>
  <dc:title>Introduction to OpenMP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110</vt:i4>
  </property>
</Properties>
</file>